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3"/>
  </p:notesMasterIdLst>
  <p:sldIdLst>
    <p:sldId id="256" r:id="rId5"/>
    <p:sldId id="268" r:id="rId6"/>
    <p:sldId id="269" r:id="rId7"/>
    <p:sldId id="323" r:id="rId8"/>
    <p:sldId id="324" r:id="rId9"/>
    <p:sldId id="325" r:id="rId10"/>
    <p:sldId id="329" r:id="rId11"/>
    <p:sldId id="322" r:id="rId12"/>
    <p:sldId id="332" r:id="rId13"/>
    <p:sldId id="276" r:id="rId14"/>
    <p:sldId id="339" r:id="rId15"/>
    <p:sldId id="340" r:id="rId16"/>
    <p:sldId id="350" r:id="rId17"/>
    <p:sldId id="341" r:id="rId18"/>
    <p:sldId id="277" r:id="rId19"/>
    <p:sldId id="338" r:id="rId20"/>
    <p:sldId id="327" r:id="rId21"/>
    <p:sldId id="337" r:id="rId22"/>
    <p:sldId id="291" r:id="rId23"/>
    <p:sldId id="334" r:id="rId24"/>
    <p:sldId id="345" r:id="rId25"/>
    <p:sldId id="342" r:id="rId26"/>
    <p:sldId id="344" r:id="rId27"/>
    <p:sldId id="348" r:id="rId28"/>
    <p:sldId id="349" r:id="rId29"/>
    <p:sldId id="330" r:id="rId30"/>
    <p:sldId id="320" r:id="rId31"/>
    <p:sldId id="263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3F"/>
    <a:srgbClr val="22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4" autoAdjust="0"/>
    <p:restoredTop sz="86379"/>
  </p:normalViewPr>
  <p:slideViewPr>
    <p:cSldViewPr snapToGrid="0" snapToObjects="1">
      <p:cViewPr>
        <p:scale>
          <a:sx n="82" d="100"/>
          <a:sy n="82" d="100"/>
        </p:scale>
        <p:origin x="1064" y="672"/>
      </p:cViewPr>
      <p:guideLst>
        <p:guide orient="horz" pos="1620"/>
        <p:guide pos="2880"/>
      </p:guideLst>
    </p:cSldViewPr>
  </p:slideViewPr>
  <p:outlineViewPr>
    <p:cViewPr>
      <p:scale>
        <a:sx n="90" d="100"/>
        <a:sy n="9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A9F8A-3672-B34A-A367-00AAECC21857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CE4DE-6496-434B-AFD9-ED88E2024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vimeo.com</a:t>
            </a:r>
            <a:r>
              <a:rPr lang="pt-BR" dirty="0" smtClean="0"/>
              <a:t>/107569286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bestreviews.com</a:t>
            </a:r>
            <a:r>
              <a:rPr lang="en-US" dirty="0" smtClean="0"/>
              <a:t>/</a:t>
            </a:r>
            <a:r>
              <a:rPr lang="en-US" dirty="0" err="1" smtClean="0"/>
              <a:t>best-computer-desks#history-of-the-computer-desk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43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/commons/b/b1/</a:t>
            </a:r>
            <a:r>
              <a:rPr lang="en-US" dirty="0" err="1" smtClean="0"/>
              <a:t>Mother_and_baby_sperm_whale.jpg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CE4DE-6496-434B-AFD9-ED88E20247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34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great use-case for Docker containers is to use them for running Jenkins agents. 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3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Well, that’s why CloudBees is here.</a:t>
            </a:r>
          </a:p>
          <a:p>
            <a:endParaRPr lang="en-US" dirty="0" smtClean="0"/>
          </a:p>
          <a:p>
            <a:r>
              <a:rPr lang="en-US" dirty="0" smtClean="0"/>
              <a:t>CloudBees takes the goodness</a:t>
            </a:r>
            <a:r>
              <a:rPr lang="en-US" baseline="0" dirty="0" smtClean="0"/>
              <a:t> in the community powered open source innovation that happens in Jenkins and makes it ready for the enterprise.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CloudBees offers the CloudBees Jenkins Platform for the enterprise which addresses all of the concerns we just discussed.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CloudBees Jenkins Platform</a:t>
            </a:r>
            <a:r>
              <a:rPr lang="en-US" b="1" u="sng" baseline="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Enterprise</a:t>
            </a:r>
            <a:r>
              <a:rPr lang="en-US" b="1" u="sng" baseline="0" dirty="0" smtClean="0">
                <a:latin typeface="Arial" charset="0"/>
                <a:ea typeface="Arial" charset="0"/>
                <a:cs typeface="Arial" charset="0"/>
              </a:rPr>
              <a:t> Edition:</a:t>
            </a:r>
          </a:p>
          <a:p>
            <a:endParaRPr lang="en-US" u="sng" baseline="0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u="sng" dirty="0" smtClean="0">
                <a:latin typeface="Arial" charset="0"/>
                <a:ea typeface="Arial" charset="0"/>
                <a:cs typeface="Arial" charset="0"/>
              </a:rPr>
              <a:t>For Enterprise DevOps or application teams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that want to: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marL="1327777" lvl="2">
              <a:buFont typeface="Arial" charset="0"/>
              <a:buChar char="•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Improve developer productivity by leveraging advanced developer features for Jenkins</a:t>
            </a:r>
          </a:p>
          <a:p>
            <a:pPr marL="1327777" lvl="2">
              <a:buFont typeface="Arial" charset="0"/>
              <a:buChar char="•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Easily get started with continuous integration (CI) and continuous delivery (CD)</a:t>
            </a:r>
          </a:p>
          <a:p>
            <a:pPr marL="1327777" lvl="2">
              <a:buFont typeface="Arial" charset="0"/>
              <a:buChar char="•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Have access to Jenkins Support experts for problem resolution</a:t>
            </a:r>
          </a:p>
          <a:p>
            <a:pPr marL="1327777" lvl="2">
              <a:buFont typeface="Arial" charset="0"/>
              <a:buChar char="•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Run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Jenkins operations @scale to support a large number of developers and/or teams</a:t>
            </a:r>
          </a:p>
          <a:p>
            <a:pPr marL="1327777" lvl="2">
              <a:buFont typeface="Arial" charset="0"/>
              <a:buChar char="•"/>
            </a:pP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Optimize the performance and efficiency of the CD platform</a:t>
            </a:r>
          </a:p>
          <a:p>
            <a:pPr marL="1327777" lvl="2">
              <a:buFont typeface="Arial" charset="0"/>
              <a:buChar char="•"/>
            </a:pP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Monitor usage and share resources across their Jenkins implementation</a:t>
            </a:r>
          </a:p>
          <a:p>
            <a:pPr marL="1327777" lvl="2">
              <a:buFont typeface="Arial" charset="0"/>
              <a:buChar char="•"/>
            </a:pP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Have access to Jenkins support experts for quick problem resolution</a:t>
            </a:r>
          </a:p>
          <a:p>
            <a:pPr lvl="1"/>
            <a:r>
              <a:rPr lang="en-US" u="sng" dirty="0" smtClean="0">
                <a:latin typeface="Arial" charset="0"/>
                <a:ea typeface="Arial" charset="0"/>
                <a:cs typeface="Arial" charset="0"/>
              </a:rPr>
              <a:t>Ships with All Advanced Enterprise Features for both:</a:t>
            </a:r>
          </a:p>
          <a:p>
            <a:pPr lvl="2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CloudBees Jenkins Enterprise</a:t>
            </a:r>
          </a:p>
          <a:p>
            <a:pPr lvl="2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CloudBees Jenkins Operations Center</a:t>
            </a:r>
          </a:p>
          <a:p>
            <a:pPr lvl="2"/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85254-8E2D-4BA5-ABD8-827924C9521B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811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ED85254-8E2D-4BA5-ABD8-827924C9521B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33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ACDB3CC-F982-40F9-8DD6-BCC9AFBF44BD}" type="datetime1">
              <a:rPr lang="en-US" smtClean="0"/>
              <a:pPr/>
              <a:t>6/19/16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19712" y="4954485"/>
            <a:ext cx="24149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600" dirty="0" smtClean="0">
                <a:solidFill>
                  <a:schemeClr val="bg1"/>
                </a:solidFill>
              </a:rPr>
              <a:t>© 2016 </a:t>
            </a:r>
            <a:r>
              <a:rPr lang="en-US" altLang="en-US" sz="600" dirty="0" err="1" smtClean="0">
                <a:solidFill>
                  <a:schemeClr val="bg1"/>
                </a:solidFill>
              </a:rPr>
              <a:t>CloudBees</a:t>
            </a:r>
            <a:r>
              <a:rPr lang="en-US" altLang="en-US" sz="600" dirty="0" smtClean="0">
                <a:solidFill>
                  <a:schemeClr val="bg1"/>
                </a:solidFill>
              </a:rPr>
              <a:t>, Inc.  All Rights Reserved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2" y="3538728"/>
            <a:ext cx="1635371" cy="123444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871906"/>
            <a:ext cx="7848600" cy="158353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5800" y="2510204"/>
            <a:ext cx="5791200" cy="8001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 typeface="Arial"/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6/19/16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A9E7B99-7C3F-4BC3-B7B8-7E1F8C620B24}" type="datetime1">
              <a:rPr lang="en-US" smtClean="0"/>
              <a:pPr/>
              <a:t>6/19/16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6/19/16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6/19/16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6/19/16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6/19/16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6/19/16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6/19/16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Setup-5.jpg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0"/>
            <a:ext cx="9135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jpeg"/><Relationship Id="rId5" Type="http://schemas.openxmlformats.org/officeDocument/2006/relationships/image" Target="../media/image41.emf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tiff"/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498" y="0"/>
            <a:ext cx="4406794" cy="51299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7" y="0"/>
            <a:ext cx="4749800" cy="4749800"/>
          </a:xfrm>
          <a:prstGeom prst="rect">
            <a:avLst/>
          </a:prstGeom>
        </p:spPr>
      </p:pic>
      <p:pic>
        <p:nvPicPr>
          <p:cNvPr id="6" name="Picture 5" descr="01-Fram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1454" y="1598835"/>
            <a:ext cx="3770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299FF"/>
                </a:solidFill>
                <a:latin typeface="Arial"/>
                <a:cs typeface="Arial"/>
              </a:rPr>
              <a:t>Reduce DevOps Friction with Docker &amp; Jenkins</a:t>
            </a:r>
            <a:endParaRPr lang="en-US" b="1" dirty="0">
              <a:solidFill>
                <a:srgbClr val="2299FF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0665" y="2070362"/>
            <a:ext cx="3509435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Arial"/>
                <a:cs typeface="Arial"/>
              </a:rPr>
              <a:t>Andy Pemberton</a:t>
            </a:r>
            <a:endParaRPr lang="en-US" sz="48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1454" y="3394364"/>
            <a:ext cx="3046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rgbClr val="FFFFFF"/>
                </a:solidFill>
                <a:latin typeface="Arial"/>
                <a:cs typeface="Arial"/>
              </a:rPr>
              <a:t>Solution Architecture &amp; Consulting, CloudBees</a:t>
            </a:r>
            <a:endParaRPr lang="en-US" sz="17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56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Together. But How?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981" y="1895527"/>
            <a:ext cx="1135777" cy="156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2768" y="2037978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948" y="2037979"/>
            <a:ext cx="1692290" cy="11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Setup-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0"/>
            <a:ext cx="9135879" cy="5143500"/>
          </a:xfrm>
          <a:prstGeom prst="rect">
            <a:avLst/>
          </a:prstGeom>
        </p:spPr>
      </p:pic>
      <p:pic>
        <p:nvPicPr>
          <p:cNvPr id="6" name="Picture 5" descr="PPT Setup-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48150"/>
            <a:ext cx="9144000" cy="91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709" y="524383"/>
            <a:ext cx="5898958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Top 20 Official Images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1708" y="2558596"/>
            <a:ext cx="4209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r>
              <a:rPr lang="en-US" b="1" dirty="0">
                <a:solidFill>
                  <a:srgbClr val="2299FF"/>
                </a:solidFill>
                <a:latin typeface="Arial"/>
                <a:cs typeface="Arial"/>
              </a:rPr>
              <a:t>Upstream Jenkins OSS Images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r>
              <a:rPr lang="en-US" b="1" dirty="0">
                <a:solidFill>
                  <a:srgbClr val="2299FF"/>
                </a:solidFill>
                <a:latin typeface="Arial"/>
                <a:cs typeface="Arial"/>
              </a:rPr>
              <a:t>Managed by </a:t>
            </a:r>
            <a:r>
              <a:rPr lang="en-US" b="1" dirty="0" smtClean="0">
                <a:solidFill>
                  <a:srgbClr val="2299FF"/>
                </a:solidFill>
                <a:latin typeface="Arial"/>
                <a:cs typeface="Arial"/>
              </a:rPr>
              <a:t>CloudBees and the Jenkins Community</a:t>
            </a:r>
            <a:endParaRPr lang="en-US" b="1" dirty="0">
              <a:solidFill>
                <a:srgbClr val="2299FF"/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r>
              <a:rPr lang="en-US" b="1" dirty="0" smtClean="0">
                <a:solidFill>
                  <a:srgbClr val="2299FF"/>
                </a:solidFill>
                <a:latin typeface="Arial"/>
                <a:cs typeface="Arial"/>
              </a:rPr>
              <a:t>Over 5 million pulls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708" y="186459"/>
            <a:ext cx="5636771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3800" b="1" dirty="0" smtClean="0">
                <a:solidFill>
                  <a:srgbClr val="2299FF"/>
                </a:solidFill>
                <a:latin typeface="Arial"/>
                <a:cs typeface="Arial"/>
              </a:rPr>
              <a:t>Jenkins on Docker Hub</a:t>
            </a:r>
            <a:endParaRPr lang="en-US" sz="3800" b="1" dirty="0">
              <a:solidFill>
                <a:srgbClr val="2299FF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1377290"/>
            <a:ext cx="9144000" cy="125790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71033" y="2931918"/>
            <a:ext cx="4572000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360"/>
              </a:lnSpc>
            </a:pP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docker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 run 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jenkins</a:t>
            </a:r>
            <a:endParaRPr lang="en-US" sz="140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pPr>
              <a:lnSpc>
                <a:spcPts val="2360"/>
              </a:lnSpc>
            </a:pP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docker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 run 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cloudbees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/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jenkins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-enterprise</a:t>
            </a:r>
            <a:endParaRPr lang="en-US" sz="140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831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32109"/>
          </a:xfrm>
          <a:prstGeom prst="rect">
            <a:avLst/>
          </a:prstGeom>
        </p:spPr>
      </p:pic>
      <p:pic>
        <p:nvPicPr>
          <p:cNvPr id="6" name="Picture 5" descr="PPT Setup-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48150"/>
            <a:ext cx="9144000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732109"/>
          </a:xfrm>
          <a:prstGeom prst="rect">
            <a:avLst/>
          </a:prstGeom>
        </p:spPr>
      </p:pic>
      <p:pic>
        <p:nvPicPr>
          <p:cNvPr id="6" name="Picture 5" descr="PPT Setup-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48150"/>
            <a:ext cx="9144000" cy="9113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59503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200" y="530222"/>
            <a:ext cx="2908300" cy="42859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74" y="526901"/>
            <a:ext cx="2908300" cy="4267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2915" y="526901"/>
            <a:ext cx="2253711" cy="42672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32" y="1545648"/>
            <a:ext cx="1680275" cy="225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825780" cy="5143500"/>
          </a:xfrm>
        </p:spPr>
      </p:pic>
      <p:sp>
        <p:nvSpPr>
          <p:cNvPr id="7" name="Rectangle 6"/>
          <p:cNvSpPr/>
          <p:nvPr/>
        </p:nvSpPr>
        <p:spPr>
          <a:xfrm>
            <a:off x="0" y="2933700"/>
            <a:ext cx="9144000" cy="220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 err="1">
                <a:solidFill>
                  <a:schemeClr val="bg1"/>
                </a:solidFill>
              </a:rPr>
              <a:t>www.cloudbees.com</a:t>
            </a:r>
            <a:r>
              <a:rPr lang="en-US" sz="5000" b="1" dirty="0">
                <a:solidFill>
                  <a:schemeClr val="bg1"/>
                </a:solidFill>
              </a:rPr>
              <a:t>/get-started</a:t>
            </a:r>
          </a:p>
        </p:txBody>
      </p:sp>
    </p:spTree>
    <p:extLst>
      <p:ext uri="{BB962C8B-B14F-4D97-AF65-F5344CB8AC3E}">
        <p14:creationId xmlns:p14="http://schemas.microsoft.com/office/powerpoint/2010/main" val="43043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Together. But How?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0631"/>
            <a:ext cx="2262067" cy="1293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131" y="1749578"/>
            <a:ext cx="408850" cy="564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6010" y="1756976"/>
            <a:ext cx="408850" cy="564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939" y="1749578"/>
            <a:ext cx="408850" cy="564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131" y="2347479"/>
            <a:ext cx="408850" cy="564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425" y="2360942"/>
            <a:ext cx="408850" cy="564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6607" y="2360786"/>
            <a:ext cx="408850" cy="564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847" y="2958678"/>
            <a:ext cx="408850" cy="5644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141" y="2971592"/>
            <a:ext cx="408850" cy="564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175" y="2971592"/>
            <a:ext cx="408850" cy="5644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512" y="1658233"/>
            <a:ext cx="1360214" cy="18777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337" y="2092570"/>
            <a:ext cx="591007" cy="3380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337" y="2486492"/>
            <a:ext cx="591007" cy="3380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337" y="2879103"/>
            <a:ext cx="591007" cy="3380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9492" y="2092570"/>
            <a:ext cx="591007" cy="3380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9492" y="2486492"/>
            <a:ext cx="591007" cy="3380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344" y="2893480"/>
            <a:ext cx="591007" cy="3380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7200" y="3658011"/>
            <a:ext cx="358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</a:t>
            </a:r>
            <a:r>
              <a:rPr lang="en-US" b="1" dirty="0" smtClean="0"/>
              <a:t>Host Elastic Jenkins Environment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775200" y="3658011"/>
            <a:ext cx="360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</a:t>
            </a:r>
            <a:r>
              <a:rPr lang="en-US" b="1" dirty="0" smtClean="0"/>
              <a:t>Automate Docker Image Builds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95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Setup-5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48150"/>
            <a:ext cx="9144000" cy="91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708" y="524383"/>
            <a:ext cx="7355039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Run and manage Jenkins masters &amp; agents in Docker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1709" y="1246665"/>
            <a:ext cx="454429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r>
              <a:rPr lang="en-US" b="1" dirty="0" smtClean="0">
                <a:solidFill>
                  <a:srgbClr val="2299FF"/>
                </a:solidFill>
                <a:latin typeface="Arial"/>
                <a:cs typeface="Arial"/>
              </a:rPr>
              <a:t>Docker Cloud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– use Docker images as standardized build environments to improve isolation and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elasticity</a:t>
            </a:r>
          </a:p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r>
              <a:rPr lang="en-US" b="1" dirty="0" smtClean="0">
                <a:solidFill>
                  <a:srgbClr val="2299FF"/>
                </a:solidFill>
                <a:latin typeface="Arial"/>
                <a:cs typeface="Arial"/>
              </a:rPr>
              <a:t>Docker Custom Build Environment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– specify customized build environments as Docker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containers</a:t>
            </a:r>
          </a:p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r>
              <a:rPr lang="en-US" b="1" dirty="0" smtClean="0">
                <a:solidFill>
                  <a:srgbClr val="2299FF"/>
                </a:solidFill>
                <a:latin typeface="Arial"/>
                <a:cs typeface="Arial"/>
              </a:rPr>
              <a:t>        Docker Shared </a:t>
            </a:r>
            <a:r>
              <a:rPr lang="en-US" b="1" dirty="0" err="1" smtClean="0">
                <a:solidFill>
                  <a:srgbClr val="2299FF"/>
                </a:solidFill>
                <a:latin typeface="Arial"/>
                <a:cs typeface="Arial"/>
              </a:rPr>
              <a:t>Config</a:t>
            </a:r>
            <a:r>
              <a:rPr lang="en-US" b="1" dirty="0" smtClean="0">
                <a:solidFill>
                  <a:srgbClr val="2299FF"/>
                </a:solidFill>
                <a:latin typeface="Arial"/>
                <a:cs typeface="Arial"/>
              </a:rPr>
              <a:t>.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– manage Docker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host configuration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centrally in CloudBees Jenkins Operations Center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708" y="186459"/>
            <a:ext cx="8430213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3400" b="1" dirty="0" smtClean="0">
                <a:solidFill>
                  <a:srgbClr val="2299FF"/>
                </a:solidFill>
                <a:latin typeface="Arial"/>
                <a:cs typeface="Arial"/>
              </a:rPr>
              <a:t>Host Elastic </a:t>
            </a:r>
            <a:r>
              <a:rPr lang="en-US" sz="3400" b="1" dirty="0">
                <a:solidFill>
                  <a:srgbClr val="2299FF"/>
                </a:solidFill>
                <a:latin typeface="Arial"/>
                <a:cs typeface="Arial"/>
              </a:rPr>
              <a:t>Jenkins Environment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10" y="2000198"/>
            <a:ext cx="2262067" cy="12937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1841" y="1839145"/>
            <a:ext cx="408850" cy="5644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720" y="1846543"/>
            <a:ext cx="408850" cy="5644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649" y="1839145"/>
            <a:ext cx="408850" cy="5644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1841" y="2437046"/>
            <a:ext cx="408850" cy="5644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8135" y="2450509"/>
            <a:ext cx="408850" cy="5644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317" y="2450353"/>
            <a:ext cx="408850" cy="5644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557" y="3048245"/>
            <a:ext cx="408850" cy="5644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2851" y="3061159"/>
            <a:ext cx="408850" cy="5644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885" y="3061159"/>
            <a:ext cx="408850" cy="5644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32" y="3805292"/>
            <a:ext cx="404054" cy="1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3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793157" y="1405939"/>
            <a:ext cx="2250919" cy="2546083"/>
            <a:chOff x="4023453" y="1552721"/>
            <a:chExt cx="2250919" cy="2546083"/>
          </a:xfrm>
        </p:grpSpPr>
        <p:sp>
          <p:nvSpPr>
            <p:cNvPr id="32" name="Rectangle 31"/>
            <p:cNvSpPr/>
            <p:nvPr/>
          </p:nvSpPr>
          <p:spPr>
            <a:xfrm>
              <a:off x="4023453" y="1552721"/>
              <a:ext cx="2250919" cy="254608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7554" y="1615604"/>
              <a:ext cx="1082717" cy="46402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4072891" y="2053126"/>
              <a:ext cx="2152043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  <a:latin typeface="+mj-lt"/>
                  <a:ea typeface="PT Sans" charset="-52"/>
                  <a:cs typeface="PT Sans" charset="-52"/>
                </a:rPr>
                <a:t>Jenkins Enterprise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023453" y="3642505"/>
              <a:ext cx="2250919" cy="45629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25559" y="3314692"/>
              <a:ext cx="1446706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  <a:latin typeface="+mj-lt"/>
                  <a:ea typeface="PT Sans" charset="-52"/>
                  <a:cs typeface="PT Sans" charset="-52"/>
                </a:rPr>
                <a:t>Master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131568" y="2458060"/>
              <a:ext cx="2034688" cy="810836"/>
              <a:chOff x="3974080" y="2397772"/>
              <a:chExt cx="2034688" cy="810836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12835" y="2397772"/>
                <a:ext cx="1709739" cy="782070"/>
              </a:xfrm>
              <a:prstGeom prst="rect">
                <a:avLst/>
              </a:prstGeom>
            </p:spPr>
          </p:pic>
          <p:sp>
            <p:nvSpPr>
              <p:cNvPr id="89" name="Rounded Rectangle 88"/>
              <p:cNvSpPr/>
              <p:nvPr/>
            </p:nvSpPr>
            <p:spPr>
              <a:xfrm>
                <a:off x="3974080" y="2398834"/>
                <a:ext cx="2034688" cy="809774"/>
              </a:xfrm>
              <a:prstGeom prst="roundRect">
                <a:avLst>
                  <a:gd name="adj" fmla="val 5915"/>
                </a:avLst>
              </a:prstGeom>
              <a:noFill/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z</a:t>
                </a:r>
                <a:endParaRPr lang="en-US" dirty="0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4800670" y="3759399"/>
              <a:ext cx="1268378" cy="222509"/>
              <a:chOff x="3648683" y="3778986"/>
              <a:chExt cx="2031961" cy="222509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>
                <a:off x="3648683" y="3778986"/>
                <a:ext cx="2031961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3648683" y="3853156"/>
                <a:ext cx="2031961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3648683" y="3927326"/>
                <a:ext cx="2031961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3648683" y="4001495"/>
                <a:ext cx="2031961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9" name="Straight Arrow Connector 308"/>
          <p:cNvCxnSpPr/>
          <p:nvPr/>
        </p:nvCxnSpPr>
        <p:spPr>
          <a:xfrm>
            <a:off x="3044076" y="3225347"/>
            <a:ext cx="1140690" cy="0"/>
          </a:xfrm>
          <a:prstGeom prst="straightConnector1">
            <a:avLst/>
          </a:prstGeom>
          <a:noFill/>
          <a:ln w="76200" cap="flat" algn="ctr">
            <a:solidFill>
              <a:schemeClr val="accent1"/>
            </a:solidFill>
            <a:miter lim="800000"/>
            <a:headEnd type="none" w="sm" len="sm"/>
            <a:tailEnd type="triangle" w="sm" len="sm"/>
          </a:ln>
          <a:effectLst/>
        </p:spPr>
      </p:cxnSp>
      <p:cxnSp>
        <p:nvCxnSpPr>
          <p:cNvPr id="310" name="Straight Arrow Connector 309"/>
          <p:cNvCxnSpPr/>
          <p:nvPr/>
        </p:nvCxnSpPr>
        <p:spPr>
          <a:xfrm>
            <a:off x="3044076" y="2556276"/>
            <a:ext cx="2031901" cy="0"/>
          </a:xfrm>
          <a:prstGeom prst="straightConnector1">
            <a:avLst/>
          </a:prstGeom>
          <a:noFill/>
          <a:ln w="76200" cap="flat" algn="ctr">
            <a:solidFill>
              <a:schemeClr val="accent1"/>
            </a:solidFill>
            <a:miter lim="800000"/>
            <a:headEnd type="none" w="sm" len="sm"/>
            <a:tailEnd type="triangle" w="sm" len="sm"/>
          </a:ln>
          <a:effectLst/>
        </p:spPr>
      </p:cxnSp>
      <p:cxnSp>
        <p:nvCxnSpPr>
          <p:cNvPr id="312" name="Straight Arrow Connector 311"/>
          <p:cNvCxnSpPr/>
          <p:nvPr/>
        </p:nvCxnSpPr>
        <p:spPr>
          <a:xfrm>
            <a:off x="3044076" y="1887205"/>
            <a:ext cx="2876822" cy="0"/>
          </a:xfrm>
          <a:prstGeom prst="straightConnector1">
            <a:avLst/>
          </a:prstGeom>
          <a:noFill/>
          <a:ln w="76200" cap="flat" algn="ctr">
            <a:solidFill>
              <a:schemeClr val="accent1"/>
            </a:solidFill>
            <a:miter lim="800000"/>
            <a:headEnd type="none" w="sm" len="sm"/>
            <a:tailEnd type="triangle" w="sm" len="sm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6026928" y="1377364"/>
            <a:ext cx="2767013" cy="1114425"/>
            <a:chOff x="5729287" y="1797824"/>
            <a:chExt cx="2767013" cy="111442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287" y="1797824"/>
              <a:ext cx="2767013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6571772" y="2012490"/>
              <a:ext cx="1801603" cy="757825"/>
              <a:chOff x="6923298" y="2031794"/>
              <a:chExt cx="1763502" cy="741798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6923298" y="2031794"/>
                <a:ext cx="1763502" cy="74179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07934" y="2155663"/>
                <a:ext cx="609369" cy="261159"/>
              </a:xfrm>
              <a:prstGeom prst="rect">
                <a:avLst/>
              </a:prstGeom>
            </p:spPr>
          </p:pic>
          <p:sp>
            <p:nvSpPr>
              <p:cNvPr id="177" name="Rectangle 176"/>
              <p:cNvSpPr/>
              <p:nvPr/>
            </p:nvSpPr>
            <p:spPr>
              <a:xfrm>
                <a:off x="6923298" y="2552583"/>
                <a:ext cx="1763502" cy="221009"/>
              </a:xfrm>
              <a:prstGeom prst="rect">
                <a:avLst/>
              </a:prstGeom>
              <a:solidFill>
                <a:schemeClr val="accent6"/>
              </a:solidFill>
              <a:ln w="1270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7576316" y="2102580"/>
                <a:ext cx="1110483" cy="3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+mj-lt"/>
                    <a:ea typeface="PT Sans" charset="-52"/>
                    <a:cs typeface="PT Sans" charset="-52"/>
                  </a:rPr>
                  <a:t>Jenkins</a:t>
                </a:r>
              </a:p>
              <a:p>
                <a:pPr algn="l">
                  <a:spcBef>
                    <a:spcPts val="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+mj-lt"/>
                    <a:ea typeface="PT Sans" charset="-52"/>
                    <a:cs typeface="PT Sans" charset="-52"/>
                  </a:rPr>
                  <a:t>Agent</a:t>
                </a:r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7445074" y="2608602"/>
                <a:ext cx="848806" cy="99270"/>
                <a:chOff x="3807470" y="3968916"/>
                <a:chExt cx="2031961" cy="148340"/>
              </a:xfrm>
            </p:grpSpPr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3807470" y="3968916"/>
                  <a:ext cx="2031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3807470" y="4043086"/>
                  <a:ext cx="2031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3807470" y="4117256"/>
                  <a:ext cx="2031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30" name="Picture 229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7977" y="1988129"/>
              <a:ext cx="783795" cy="437363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5171069" y="2130750"/>
            <a:ext cx="2767013" cy="1114425"/>
            <a:chOff x="5729287" y="1797824"/>
            <a:chExt cx="2767013" cy="1114425"/>
          </a:xfrm>
        </p:grpSpPr>
        <p:pic>
          <p:nvPicPr>
            <p:cNvPr id="15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287" y="1797824"/>
              <a:ext cx="2767013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2" name="Group 151"/>
            <p:cNvGrpSpPr/>
            <p:nvPr/>
          </p:nvGrpSpPr>
          <p:grpSpPr>
            <a:xfrm>
              <a:off x="6571772" y="2012490"/>
              <a:ext cx="1801603" cy="757825"/>
              <a:chOff x="6923298" y="2031794"/>
              <a:chExt cx="1763502" cy="741798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6923298" y="2031794"/>
                <a:ext cx="1763502" cy="74179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07934" y="2155663"/>
                <a:ext cx="609369" cy="261159"/>
              </a:xfrm>
              <a:prstGeom prst="rect">
                <a:avLst/>
              </a:prstGeom>
            </p:spPr>
          </p:pic>
          <p:sp>
            <p:nvSpPr>
              <p:cNvPr id="156" name="Rectangle 155"/>
              <p:cNvSpPr/>
              <p:nvPr/>
            </p:nvSpPr>
            <p:spPr>
              <a:xfrm>
                <a:off x="6923298" y="2552583"/>
                <a:ext cx="1763502" cy="221009"/>
              </a:xfrm>
              <a:prstGeom prst="rect">
                <a:avLst/>
              </a:prstGeom>
              <a:solidFill>
                <a:schemeClr val="accent6"/>
              </a:solidFill>
              <a:ln w="1270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7576316" y="2102580"/>
                <a:ext cx="1110483" cy="3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+mj-lt"/>
                    <a:ea typeface="PT Sans" charset="-52"/>
                    <a:cs typeface="PT Sans" charset="-52"/>
                  </a:rPr>
                  <a:t>Jenkins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+mj-lt"/>
                    <a:ea typeface="PT Sans" charset="-52"/>
                    <a:cs typeface="PT Sans" charset="-52"/>
                  </a:rPr>
                  <a:t>Agent</a:t>
                </a:r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7445074" y="2608602"/>
                <a:ext cx="848806" cy="99270"/>
                <a:chOff x="3807470" y="3968916"/>
                <a:chExt cx="2031961" cy="148340"/>
              </a:xfrm>
            </p:grpSpPr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3807470" y="3968916"/>
                  <a:ext cx="2031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3807470" y="4043086"/>
                  <a:ext cx="2031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3807470" y="4117256"/>
                  <a:ext cx="2031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53" name="Picture 152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7977" y="1988129"/>
              <a:ext cx="783795" cy="437363"/>
            </a:xfrm>
            <a:prstGeom prst="rect">
              <a:avLst/>
            </a:prstGeom>
          </p:spPr>
        </p:pic>
      </p:grpSp>
      <p:grpSp>
        <p:nvGrpSpPr>
          <p:cNvPr id="162" name="Group 161"/>
          <p:cNvGrpSpPr/>
          <p:nvPr/>
        </p:nvGrpSpPr>
        <p:grpSpPr>
          <a:xfrm>
            <a:off x="4315209" y="2884136"/>
            <a:ext cx="2767013" cy="1114425"/>
            <a:chOff x="5729287" y="1797824"/>
            <a:chExt cx="2767013" cy="1114425"/>
          </a:xfrm>
        </p:grpSpPr>
        <p:pic>
          <p:nvPicPr>
            <p:cNvPr id="16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287" y="1797824"/>
              <a:ext cx="2767013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4" name="Group 163"/>
            <p:cNvGrpSpPr/>
            <p:nvPr/>
          </p:nvGrpSpPr>
          <p:grpSpPr>
            <a:xfrm>
              <a:off x="6571772" y="2012490"/>
              <a:ext cx="1801603" cy="757825"/>
              <a:chOff x="6923298" y="2031794"/>
              <a:chExt cx="1763502" cy="741798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6923298" y="2031794"/>
                <a:ext cx="1763502" cy="74179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07934" y="2155663"/>
                <a:ext cx="609369" cy="261159"/>
              </a:xfrm>
              <a:prstGeom prst="rect">
                <a:avLst/>
              </a:prstGeom>
            </p:spPr>
          </p:pic>
          <p:sp>
            <p:nvSpPr>
              <p:cNvPr id="168" name="Rectangle 167"/>
              <p:cNvSpPr/>
              <p:nvPr/>
            </p:nvSpPr>
            <p:spPr>
              <a:xfrm>
                <a:off x="6923298" y="2552583"/>
                <a:ext cx="1763502" cy="221009"/>
              </a:xfrm>
              <a:prstGeom prst="rect">
                <a:avLst/>
              </a:prstGeom>
              <a:solidFill>
                <a:schemeClr val="accent6"/>
              </a:solidFill>
              <a:ln w="1270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7576316" y="2102580"/>
                <a:ext cx="1110483" cy="3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+mj-lt"/>
                    <a:ea typeface="PT Sans" charset="-52"/>
                    <a:cs typeface="PT Sans" charset="-52"/>
                  </a:rPr>
                  <a:t>Jenkins</a:t>
                </a:r>
              </a:p>
              <a:p>
                <a:pPr algn="l">
                  <a:spcBef>
                    <a:spcPts val="0"/>
                  </a:spcBef>
                </a:pPr>
                <a:r>
                  <a:rPr lang="en-US" sz="1100" b="1" dirty="0" smtClean="0">
                    <a:solidFill>
                      <a:schemeClr val="tx2"/>
                    </a:solidFill>
                    <a:latin typeface="+mj-lt"/>
                    <a:ea typeface="PT Sans" charset="-52"/>
                    <a:cs typeface="PT Sans" charset="-52"/>
                  </a:rPr>
                  <a:t>Agent</a:t>
                </a:r>
              </a:p>
            </p:txBody>
          </p:sp>
          <p:grpSp>
            <p:nvGrpSpPr>
              <p:cNvPr id="170" name="Group 169"/>
              <p:cNvGrpSpPr/>
              <p:nvPr/>
            </p:nvGrpSpPr>
            <p:grpSpPr>
              <a:xfrm>
                <a:off x="7445074" y="2608602"/>
                <a:ext cx="848806" cy="99270"/>
                <a:chOff x="3807470" y="3968916"/>
                <a:chExt cx="2031961" cy="148340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3807470" y="3968916"/>
                  <a:ext cx="2031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>
                  <a:off x="3807470" y="4043086"/>
                  <a:ext cx="2031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>
                  <a:off x="3807470" y="4117256"/>
                  <a:ext cx="2031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7977" y="1988129"/>
              <a:ext cx="783795" cy="437363"/>
            </a:xfrm>
            <a:prstGeom prst="rect">
              <a:avLst/>
            </a:prstGeom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Docker Cloud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44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Setup-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0"/>
            <a:ext cx="9135879" cy="5143500"/>
          </a:xfrm>
          <a:prstGeom prst="rect">
            <a:avLst/>
          </a:prstGeom>
        </p:spPr>
      </p:pic>
      <p:pic>
        <p:nvPicPr>
          <p:cNvPr id="6" name="Picture 5" descr="PPT Setup-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48150"/>
            <a:ext cx="9144000" cy="91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709" y="524383"/>
            <a:ext cx="5898958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Build, Test, and Deploy Docker images from Jenkins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1709" y="1246665"/>
            <a:ext cx="46278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r>
              <a:rPr lang="en-US" b="1" dirty="0">
                <a:solidFill>
                  <a:srgbClr val="2299FF"/>
                </a:solidFill>
                <a:latin typeface="Arial"/>
                <a:cs typeface="Arial"/>
              </a:rPr>
              <a:t>Build and Publish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– build projects that have 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Dockerfile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and push the tagged image to Docker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Hub</a:t>
            </a:r>
          </a:p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r>
              <a:rPr lang="en-US" b="1" dirty="0" smtClean="0">
                <a:solidFill>
                  <a:srgbClr val="2299FF"/>
                </a:solidFill>
                <a:latin typeface="Arial"/>
                <a:cs typeface="Arial"/>
              </a:rPr>
              <a:t>Docker </a:t>
            </a:r>
            <a:r>
              <a:rPr lang="en-US" b="1" dirty="0">
                <a:solidFill>
                  <a:srgbClr val="2299FF"/>
                </a:solidFill>
                <a:latin typeface="Arial"/>
                <a:cs typeface="Arial"/>
              </a:rPr>
              <a:t>Traceability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– record which build pushed a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particular container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and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display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the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details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in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Jenkins</a:t>
            </a:r>
          </a:p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360"/>
              </a:lnSpc>
              <a:buClr>
                <a:srgbClr val="FB003F"/>
              </a:buClr>
              <a:buFont typeface="Arial"/>
              <a:buChar char="•"/>
            </a:pPr>
            <a:r>
              <a:rPr lang="en-US" b="1" dirty="0" smtClean="0">
                <a:solidFill>
                  <a:srgbClr val="2299FF"/>
                </a:solidFill>
                <a:latin typeface="Arial"/>
                <a:cs typeface="Arial"/>
              </a:rPr>
              <a:t>Docker Hub </a:t>
            </a:r>
            <a:r>
              <a:rPr lang="en-US" b="1" dirty="0">
                <a:solidFill>
                  <a:srgbClr val="2299FF"/>
                </a:solidFill>
                <a:latin typeface="Arial"/>
                <a:cs typeface="Arial"/>
              </a:rPr>
              <a:t>Notification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– trigger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jobs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when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an image is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pushed to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Docker Hub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ts val="236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1708" y="186459"/>
            <a:ext cx="8430213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3800" b="1" dirty="0" smtClean="0">
                <a:solidFill>
                  <a:srgbClr val="2299FF"/>
                </a:solidFill>
                <a:latin typeface="Arial"/>
                <a:cs typeface="Arial"/>
              </a:rPr>
              <a:t>Automate </a:t>
            </a:r>
            <a:r>
              <a:rPr lang="en-US" sz="3800" b="1" dirty="0">
                <a:solidFill>
                  <a:srgbClr val="2299FF"/>
                </a:solidFill>
                <a:latin typeface="Arial"/>
                <a:cs typeface="Arial"/>
              </a:rPr>
              <a:t>Docker Image Builds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560" y="1728974"/>
            <a:ext cx="1360214" cy="1877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2385" y="2163311"/>
            <a:ext cx="591007" cy="3380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2385" y="2557233"/>
            <a:ext cx="591007" cy="3380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2385" y="2949844"/>
            <a:ext cx="591007" cy="3380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540" y="2163311"/>
            <a:ext cx="591007" cy="3380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540" y="2557233"/>
            <a:ext cx="591007" cy="3380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92" y="2964221"/>
            <a:ext cx="591007" cy="3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Docker Traceability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nl-NL" dirty="0" smtClean="0">
                <a:latin typeface="Avenir Book"/>
                <a:cs typeface="Avenir Book"/>
              </a:rPr>
              <a:t>Record </a:t>
            </a:r>
            <a:r>
              <a:rPr lang="nl-NL" dirty="0" err="1" smtClean="0">
                <a:latin typeface="Avenir Book"/>
                <a:cs typeface="Avenir Book"/>
              </a:rPr>
              <a:t>which</a:t>
            </a:r>
            <a:r>
              <a:rPr lang="nl-NL" dirty="0" smtClean="0">
                <a:latin typeface="Avenir Book"/>
                <a:cs typeface="Avenir Book"/>
              </a:rPr>
              <a:t> </a:t>
            </a:r>
            <a:r>
              <a:rPr lang="nl-NL" dirty="0" err="1">
                <a:latin typeface="Avenir Book"/>
                <a:cs typeface="Avenir Book"/>
              </a:rPr>
              <a:t>build</a:t>
            </a:r>
            <a:r>
              <a:rPr lang="nl-NL" dirty="0">
                <a:latin typeface="Avenir Book"/>
                <a:cs typeface="Avenir Book"/>
              </a:rPr>
              <a:t> </a:t>
            </a:r>
            <a:r>
              <a:rPr lang="nl-NL" dirty="0" err="1">
                <a:latin typeface="Avenir Book"/>
                <a:cs typeface="Avenir Book"/>
              </a:rPr>
              <a:t>pushed</a:t>
            </a:r>
            <a:r>
              <a:rPr lang="nl-NL" dirty="0">
                <a:latin typeface="Avenir Book"/>
                <a:cs typeface="Avenir Book"/>
              </a:rPr>
              <a:t> a </a:t>
            </a:r>
            <a:r>
              <a:rPr lang="nl-NL" dirty="0" err="1">
                <a:latin typeface="Avenir Book"/>
                <a:cs typeface="Avenir Book"/>
              </a:rPr>
              <a:t>particular</a:t>
            </a:r>
            <a:r>
              <a:rPr lang="nl-NL" dirty="0">
                <a:latin typeface="Avenir Book"/>
                <a:cs typeface="Avenir Book"/>
              </a:rPr>
              <a:t> </a:t>
            </a:r>
            <a:r>
              <a:rPr lang="nl-NL" dirty="0" smtClean="0">
                <a:latin typeface="Avenir Book"/>
                <a:cs typeface="Avenir Book"/>
              </a:rPr>
              <a:t>container </a:t>
            </a:r>
            <a:r>
              <a:rPr lang="nl-NL" dirty="0" err="1" smtClean="0">
                <a:latin typeface="Avenir Book"/>
                <a:cs typeface="Avenir Book"/>
              </a:rPr>
              <a:t>and</a:t>
            </a:r>
            <a:r>
              <a:rPr lang="nl-NL" dirty="0" smtClean="0">
                <a:latin typeface="Avenir Book"/>
                <a:cs typeface="Avenir Book"/>
              </a:rPr>
              <a:t> </a:t>
            </a:r>
            <a:r>
              <a:rPr lang="nl-NL" dirty="0">
                <a:latin typeface="Avenir Book"/>
                <a:cs typeface="Avenir Book"/>
              </a:rPr>
              <a:t>display </a:t>
            </a:r>
            <a:r>
              <a:rPr lang="nl-NL" dirty="0" err="1">
                <a:latin typeface="Avenir Book"/>
                <a:cs typeface="Avenir Book"/>
              </a:rPr>
              <a:t>the</a:t>
            </a:r>
            <a:r>
              <a:rPr lang="nl-NL" dirty="0">
                <a:latin typeface="Avenir Book"/>
                <a:cs typeface="Avenir Book"/>
              </a:rPr>
              <a:t> </a:t>
            </a:r>
            <a:r>
              <a:rPr lang="nl-NL" dirty="0" smtClean="0">
                <a:latin typeface="Avenir Book"/>
                <a:cs typeface="Avenir Book"/>
              </a:rPr>
              <a:t>details </a:t>
            </a:r>
            <a:r>
              <a:rPr lang="nl-NL" dirty="0">
                <a:latin typeface="Avenir Book"/>
                <a:cs typeface="Avenir Book"/>
              </a:rPr>
              <a:t>in </a:t>
            </a:r>
            <a:r>
              <a:rPr lang="nl-NL" dirty="0" smtClean="0">
                <a:latin typeface="Avenir Book"/>
                <a:cs typeface="Avenir Book"/>
              </a:rPr>
              <a:t>Jenkins</a:t>
            </a:r>
          </a:p>
          <a:p>
            <a:pPr marL="0" indent="0" algn="ctr">
              <a:buNone/>
            </a:pPr>
            <a:endParaRPr lang="nl-NL" dirty="0">
              <a:latin typeface="Avenir Book"/>
              <a:cs typeface="Avenir Book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42651-1398-434E-BFE0-6EB1D12D1935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2142" y="1335298"/>
            <a:ext cx="3296357" cy="123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8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8aEM58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66" y="1273739"/>
            <a:ext cx="3527139" cy="2517095"/>
          </a:xfrm>
          <a:prstGeom prst="rect">
            <a:avLst/>
          </a:prstGeom>
        </p:spPr>
      </p:pic>
      <p:pic>
        <p:nvPicPr>
          <p:cNvPr id="2" name="Picture 1" descr="E8aEM58-343 (dragged)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134" y="1274362"/>
            <a:ext cx="3526265" cy="25164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0404" y="2637734"/>
            <a:ext cx="98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85100" y="3672729"/>
            <a:ext cx="863299" cy="117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>
              <a:lnSpc>
                <a:spcPts val="180"/>
              </a:lnSpc>
            </a:pPr>
            <a:r>
              <a:rPr 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90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0-09 at 11.06.54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1751747" y="1063229"/>
            <a:ext cx="5684103" cy="4036736"/>
          </a:xfrm>
          <a:prstGeom prst="rect">
            <a:avLst/>
          </a:prstGeom>
        </p:spPr>
      </p:pic>
      <p:pic>
        <p:nvPicPr>
          <p:cNvPr id="6" name="Picture 5" descr="PPT Setup-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32148"/>
            <a:ext cx="9144000" cy="9113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1748" y="2597796"/>
            <a:ext cx="852596" cy="234353"/>
          </a:xfrm>
          <a:prstGeom prst="rect">
            <a:avLst/>
          </a:prstGeom>
          <a:noFill/>
          <a:ln w="28575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41805" y="3127883"/>
            <a:ext cx="4056744" cy="513164"/>
          </a:xfrm>
          <a:prstGeom prst="rect">
            <a:avLst/>
          </a:prstGeom>
          <a:noFill/>
          <a:ln w="28575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03578" y="2780133"/>
            <a:ext cx="1594972" cy="33263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Docker Traceability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21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Setup-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2785" y="1508360"/>
            <a:ext cx="5195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Arial"/>
                <a:cs typeface="Arial"/>
              </a:rPr>
              <a:t>Last but not least!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3600" y="2343150"/>
            <a:ext cx="230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Jenkins Pipeline</a:t>
            </a:r>
            <a:endParaRPr lang="en-US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20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deWindow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pic>
        <p:nvPicPr>
          <p:cNvPr id="13" name="Picture 12" descr="CodeWindow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35879" cy="1428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1708" y="186459"/>
            <a:ext cx="8007927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3800" b="1" dirty="0">
                <a:solidFill>
                  <a:srgbClr val="2299FF"/>
                </a:solidFill>
                <a:latin typeface="Arial"/>
                <a:cs typeface="Arial"/>
              </a:rPr>
              <a:t>Jenkins Pipeline + Docker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708" y="1759078"/>
            <a:ext cx="85190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Andale Mono"/>
                <a:cs typeface="Andale Mono"/>
              </a:rPr>
              <a:t>stage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'Build 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Source’</a:t>
            </a:r>
          </a:p>
          <a:p>
            <a:endParaRPr lang="en-US" sz="140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dirty="0">
                <a:solidFill>
                  <a:schemeClr val="accent3"/>
                </a:solidFill>
                <a:latin typeface="Andale Mono"/>
                <a:cs typeface="Andale Mono"/>
              </a:rPr>
              <a:t>node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('</a:t>
            </a:r>
            <a:r>
              <a:rPr lang="en-US" sz="1400" dirty="0" err="1">
                <a:solidFill>
                  <a:schemeClr val="bg1"/>
                </a:solidFill>
                <a:latin typeface="Andale Mono"/>
                <a:cs typeface="Andale Mono"/>
              </a:rPr>
              <a:t>docker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') {</a:t>
            </a:r>
          </a:p>
          <a:p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400" dirty="0" err="1">
                <a:solidFill>
                  <a:schemeClr val="accent5"/>
                </a:solidFill>
                <a:latin typeface="Andale Mono"/>
                <a:cs typeface="Andale Mono"/>
              </a:rPr>
              <a:t>docker.image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(‘maven:3.3.3-jdk-8') {</a:t>
            </a:r>
          </a:p>
          <a:p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sz="1400" dirty="0" err="1">
                <a:solidFill>
                  <a:schemeClr val="accent3"/>
                </a:solidFill>
                <a:latin typeface="Andale Mono"/>
                <a:cs typeface="Andale Mono"/>
              </a:rPr>
              <a:t>git</a:t>
            </a:r>
            <a:r>
              <a:rPr lang="en-US" sz="1400" dirty="0">
                <a:solidFill>
                  <a:schemeClr val="accent3"/>
                </a:solidFill>
                <a:latin typeface="Andale Mono"/>
                <a:cs typeface="Andale Mono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'https://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github.com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/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cloudbees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/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example.git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'</a:t>
            </a:r>
          </a:p>
          <a:p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sz="1400" dirty="0" err="1">
                <a:solidFill>
                  <a:schemeClr val="accent3"/>
                </a:solidFill>
                <a:latin typeface="Andale Mono"/>
                <a:cs typeface="Andale Mono"/>
              </a:rPr>
              <a:t>sh</a:t>
            </a:r>
            <a:r>
              <a:rPr lang="en-US" sz="1400" dirty="0">
                <a:solidFill>
                  <a:schemeClr val="accent3"/>
                </a:solidFill>
                <a:latin typeface="Andale Mono"/>
                <a:cs typeface="Andale Mono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'</a:t>
            </a:r>
            <a:r>
              <a:rPr lang="en-US" sz="1400" dirty="0" err="1">
                <a:solidFill>
                  <a:schemeClr val="bg1"/>
                </a:solidFill>
                <a:latin typeface="Andale Mono"/>
                <a:cs typeface="Andale Mono"/>
              </a:rPr>
              <a:t>mvn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clean package'</a:t>
            </a:r>
          </a:p>
          <a:p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sz="140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pic>
        <p:nvPicPr>
          <p:cNvPr id="12" name="Picture 11" descr="PPT Setup-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48150"/>
            <a:ext cx="9144000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deWindow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pic>
        <p:nvPicPr>
          <p:cNvPr id="13" name="Picture 12" descr="CodeWindow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35879" cy="1428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1708" y="186459"/>
            <a:ext cx="8007927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3800" b="1" dirty="0">
                <a:solidFill>
                  <a:srgbClr val="2299FF"/>
                </a:solidFill>
                <a:latin typeface="Arial"/>
                <a:cs typeface="Arial"/>
              </a:rPr>
              <a:t>Jenkins Pipeline + Docker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80" y="1476855"/>
            <a:ext cx="88143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Andale Mono"/>
                <a:cs typeface="Andale Mono"/>
              </a:rPr>
              <a:t>stage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'Build Docker Image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'</a:t>
            </a:r>
          </a:p>
          <a:p>
            <a:r>
              <a:rPr lang="en-US" sz="1400" dirty="0" smtClean="0">
                <a:solidFill>
                  <a:schemeClr val="accent3"/>
                </a:solidFill>
                <a:latin typeface="Andale Mono"/>
                <a:cs typeface="Andale Mono"/>
              </a:rPr>
              <a:t>node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('</a:t>
            </a:r>
            <a:r>
              <a:rPr lang="en-US" sz="1400" dirty="0" err="1">
                <a:solidFill>
                  <a:schemeClr val="bg1"/>
                </a:solidFill>
                <a:latin typeface="Andale Mono"/>
                <a:cs typeface="Andale Mono"/>
              </a:rPr>
              <a:t>docker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') {</a:t>
            </a:r>
          </a:p>
          <a:p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400" dirty="0" err="1">
                <a:solidFill>
                  <a:schemeClr val="accent5"/>
                </a:solidFill>
                <a:latin typeface="Andale Mono"/>
                <a:cs typeface="Andale Mono"/>
              </a:rPr>
              <a:t>docker.withServer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('</a:t>
            </a:r>
            <a:r>
              <a:rPr lang="en-US" sz="1400" dirty="0" err="1">
                <a:solidFill>
                  <a:schemeClr val="bg1"/>
                </a:solidFill>
                <a:latin typeface="Andale Mono"/>
                <a:cs typeface="Andale Mono"/>
              </a:rPr>
              <a:t>tcp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://docker.beedemo.net:2376', 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'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docker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-credentials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'){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 image = </a:t>
            </a:r>
            <a:r>
              <a:rPr lang="en-US" sz="1400" dirty="0" err="1" smtClean="0">
                <a:solidFill>
                  <a:schemeClr val="accent5"/>
                </a:solidFill>
                <a:latin typeface="Andale Mono"/>
                <a:cs typeface="Andale Mono"/>
              </a:rPr>
              <a:t>docker.build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 "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cloudbees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/example:${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buildVersion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}"</a:t>
            </a:r>
          </a:p>
          <a:p>
            <a:endParaRPr lang="en-US" sz="140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sz="1400" dirty="0">
                <a:solidFill>
                  <a:schemeClr val="accent3"/>
                </a:solidFill>
                <a:latin typeface="Andale Mono"/>
                <a:cs typeface="Andale Mono"/>
              </a:rPr>
              <a:t>stage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'Publish Docker Image'</a:t>
            </a:r>
          </a:p>
          <a:p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sz="1400" dirty="0" err="1">
                <a:solidFill>
                  <a:schemeClr val="accent5"/>
                </a:solidFill>
                <a:latin typeface="Andale Mono"/>
                <a:cs typeface="Andale Mono"/>
              </a:rPr>
              <a:t>docker.withRegistry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('https://</a:t>
            </a:r>
            <a:r>
              <a:rPr lang="en-US" sz="1400" dirty="0" err="1">
                <a:solidFill>
                  <a:schemeClr val="bg1"/>
                </a:solidFill>
                <a:latin typeface="Andale Mono"/>
                <a:cs typeface="Andale Mono"/>
              </a:rPr>
              <a:t>registry.beedemo.net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/', 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'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docker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-</a:t>
            </a:r>
            <a:r>
              <a:rPr lang="en-US" sz="1400" dirty="0" err="1" smtClean="0">
                <a:solidFill>
                  <a:schemeClr val="bg1"/>
                </a:solidFill>
                <a:latin typeface="Andale Mono"/>
                <a:cs typeface="Andale Mono"/>
              </a:rPr>
              <a:t>reg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-login'){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            </a:t>
            </a:r>
            <a:r>
              <a:rPr lang="en-US" sz="1400" dirty="0" err="1" smtClean="0">
                <a:solidFill>
                  <a:schemeClr val="accent5"/>
                </a:solidFill>
                <a:latin typeface="Andale Mono"/>
                <a:cs typeface="Andale Mono"/>
              </a:rPr>
              <a:t>image.push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  <a:p>
            <a:endParaRPr lang="en-US" sz="140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sz="1400" dirty="0">
                <a:solidFill>
                  <a:schemeClr val="accent3"/>
                </a:solidFill>
                <a:latin typeface="Andale Mono"/>
                <a:cs typeface="Andale Mono"/>
              </a:rPr>
              <a:t>stage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'Deploy Docker Image'</a:t>
            </a:r>
          </a:p>
          <a:p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sz="140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container = </a:t>
            </a:r>
            <a:r>
              <a:rPr lang="en-US" sz="1400" dirty="0" err="1">
                <a:solidFill>
                  <a:schemeClr val="accent5"/>
                </a:solidFill>
                <a:latin typeface="Andale Mono"/>
                <a:cs typeface="Andale Mono"/>
              </a:rPr>
              <a:t>image.run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('--name </a:t>
            </a:r>
            <a:r>
              <a:rPr lang="en-US" sz="1400" dirty="0" smtClean="0">
                <a:solidFill>
                  <a:schemeClr val="bg1"/>
                </a:solidFill>
                <a:latin typeface="Andale Mono"/>
                <a:cs typeface="Andale Mono"/>
              </a:rPr>
              <a:t>example </a:t>
            </a:r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-p 8080:8080')</a:t>
            </a:r>
          </a:p>
          <a:p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   }</a:t>
            </a:r>
          </a:p>
          <a:p>
            <a:r>
              <a:rPr lang="en-US" sz="140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pic>
        <p:nvPicPr>
          <p:cNvPr id="12" name="Picture 11" descr="PPT Setup-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48150"/>
            <a:ext cx="9144000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6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Jenkins Pipeline + Docker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 descr="Screen Shot 2015-10-11 at 22.16.37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76675"/>
            <a:ext cx="9144000" cy="41668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9" name="Straight Arrow Connector 598"/>
          <p:cNvCxnSpPr/>
          <p:nvPr/>
        </p:nvCxnSpPr>
        <p:spPr>
          <a:xfrm>
            <a:off x="3523580" y="2773498"/>
            <a:ext cx="748700" cy="0"/>
          </a:xfrm>
          <a:prstGeom prst="straightConnector1">
            <a:avLst/>
          </a:prstGeom>
          <a:noFill/>
          <a:ln w="127000" cap="flat" algn="ctr">
            <a:solidFill>
              <a:schemeClr val="accent1"/>
            </a:solidFill>
            <a:miter lim="800000"/>
            <a:headEnd type="none" w="sm" len="sm"/>
            <a:tailEnd type="triangle" w="sm" len="sm"/>
          </a:ln>
          <a:effectLst/>
        </p:spPr>
      </p:cxnSp>
      <p:sp>
        <p:nvSpPr>
          <p:cNvPr id="52" name="Freeform 6"/>
          <p:cNvSpPr>
            <a:spLocks/>
          </p:cNvSpPr>
          <p:nvPr/>
        </p:nvSpPr>
        <p:spPr bwMode="auto">
          <a:xfrm>
            <a:off x="2697876" y="2935338"/>
            <a:ext cx="234891" cy="271450"/>
          </a:xfrm>
          <a:custGeom>
            <a:avLst/>
            <a:gdLst>
              <a:gd name="T0" fmla="*/ 257 w 257"/>
              <a:gd name="T1" fmla="*/ 75 h 297"/>
              <a:gd name="T2" fmla="*/ 257 w 257"/>
              <a:gd name="T3" fmla="*/ 222 h 297"/>
              <a:gd name="T4" fmla="*/ 127 w 257"/>
              <a:gd name="T5" fmla="*/ 297 h 297"/>
              <a:gd name="T6" fmla="*/ 0 w 257"/>
              <a:gd name="T7" fmla="*/ 222 h 297"/>
              <a:gd name="T8" fmla="*/ 0 w 257"/>
              <a:gd name="T9" fmla="*/ 75 h 297"/>
              <a:gd name="T10" fmla="*/ 127 w 257"/>
              <a:gd name="T11" fmla="*/ 0 h 297"/>
              <a:gd name="T12" fmla="*/ 257 w 257"/>
              <a:gd name="T13" fmla="*/ 75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7">
                <a:moveTo>
                  <a:pt x="257" y="75"/>
                </a:moveTo>
                <a:lnTo>
                  <a:pt x="257" y="222"/>
                </a:lnTo>
                <a:lnTo>
                  <a:pt x="127" y="297"/>
                </a:lnTo>
                <a:lnTo>
                  <a:pt x="0" y="222"/>
                </a:lnTo>
                <a:lnTo>
                  <a:pt x="0" y="75"/>
                </a:lnTo>
                <a:lnTo>
                  <a:pt x="127" y="0"/>
                </a:lnTo>
                <a:lnTo>
                  <a:pt x="257" y="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9"/>
          <p:cNvSpPr>
            <a:spLocks/>
          </p:cNvSpPr>
          <p:nvPr/>
        </p:nvSpPr>
        <p:spPr bwMode="auto">
          <a:xfrm>
            <a:off x="2449276" y="2932596"/>
            <a:ext cx="235805" cy="272364"/>
          </a:xfrm>
          <a:custGeom>
            <a:avLst/>
            <a:gdLst>
              <a:gd name="T0" fmla="*/ 128 w 258"/>
              <a:gd name="T1" fmla="*/ 0 h 298"/>
              <a:gd name="T2" fmla="*/ 0 w 258"/>
              <a:gd name="T3" fmla="*/ 76 h 298"/>
              <a:gd name="T4" fmla="*/ 0 w 258"/>
              <a:gd name="T5" fmla="*/ 222 h 298"/>
              <a:gd name="T6" fmla="*/ 128 w 258"/>
              <a:gd name="T7" fmla="*/ 298 h 298"/>
              <a:gd name="T8" fmla="*/ 258 w 258"/>
              <a:gd name="T9" fmla="*/ 222 h 298"/>
              <a:gd name="T10" fmla="*/ 258 w 258"/>
              <a:gd name="T11" fmla="*/ 76 h 298"/>
              <a:gd name="T12" fmla="*/ 128 w 258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98">
                <a:moveTo>
                  <a:pt x="128" y="0"/>
                </a:moveTo>
                <a:lnTo>
                  <a:pt x="0" y="76"/>
                </a:lnTo>
                <a:lnTo>
                  <a:pt x="0" y="222"/>
                </a:lnTo>
                <a:lnTo>
                  <a:pt x="128" y="298"/>
                </a:lnTo>
                <a:lnTo>
                  <a:pt x="258" y="222"/>
                </a:lnTo>
                <a:lnTo>
                  <a:pt x="258" y="76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0"/>
          <p:cNvSpPr>
            <a:spLocks/>
          </p:cNvSpPr>
          <p:nvPr/>
        </p:nvSpPr>
        <p:spPr bwMode="auto">
          <a:xfrm>
            <a:off x="2201589" y="2932596"/>
            <a:ext cx="234891" cy="272364"/>
          </a:xfrm>
          <a:custGeom>
            <a:avLst/>
            <a:gdLst>
              <a:gd name="T0" fmla="*/ 127 w 257"/>
              <a:gd name="T1" fmla="*/ 0 h 298"/>
              <a:gd name="T2" fmla="*/ 0 w 257"/>
              <a:gd name="T3" fmla="*/ 76 h 298"/>
              <a:gd name="T4" fmla="*/ 0 w 257"/>
              <a:gd name="T5" fmla="*/ 225 h 298"/>
              <a:gd name="T6" fmla="*/ 127 w 257"/>
              <a:gd name="T7" fmla="*/ 298 h 298"/>
              <a:gd name="T8" fmla="*/ 127 w 257"/>
              <a:gd name="T9" fmla="*/ 298 h 298"/>
              <a:gd name="T10" fmla="*/ 257 w 257"/>
              <a:gd name="T11" fmla="*/ 225 h 298"/>
              <a:gd name="T12" fmla="*/ 257 w 257"/>
              <a:gd name="T13" fmla="*/ 76 h 298"/>
              <a:gd name="T14" fmla="*/ 127 w 257"/>
              <a:gd name="T15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7" h="298">
                <a:moveTo>
                  <a:pt x="127" y="0"/>
                </a:moveTo>
                <a:lnTo>
                  <a:pt x="0" y="76"/>
                </a:lnTo>
                <a:lnTo>
                  <a:pt x="0" y="225"/>
                </a:lnTo>
                <a:lnTo>
                  <a:pt x="127" y="298"/>
                </a:lnTo>
                <a:lnTo>
                  <a:pt x="127" y="298"/>
                </a:lnTo>
                <a:lnTo>
                  <a:pt x="257" y="225"/>
                </a:lnTo>
                <a:lnTo>
                  <a:pt x="257" y="76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1"/>
          <p:cNvSpPr>
            <a:spLocks/>
          </p:cNvSpPr>
          <p:nvPr/>
        </p:nvSpPr>
        <p:spPr bwMode="auto">
          <a:xfrm>
            <a:off x="1952989" y="2932596"/>
            <a:ext cx="234891" cy="272364"/>
          </a:xfrm>
          <a:custGeom>
            <a:avLst/>
            <a:gdLst>
              <a:gd name="T0" fmla="*/ 130 w 257"/>
              <a:gd name="T1" fmla="*/ 0 h 298"/>
              <a:gd name="T2" fmla="*/ 0 w 257"/>
              <a:gd name="T3" fmla="*/ 76 h 298"/>
              <a:gd name="T4" fmla="*/ 0 w 257"/>
              <a:gd name="T5" fmla="*/ 225 h 298"/>
              <a:gd name="T6" fmla="*/ 130 w 257"/>
              <a:gd name="T7" fmla="*/ 298 h 298"/>
              <a:gd name="T8" fmla="*/ 130 w 257"/>
              <a:gd name="T9" fmla="*/ 298 h 298"/>
              <a:gd name="T10" fmla="*/ 257 w 257"/>
              <a:gd name="T11" fmla="*/ 225 h 298"/>
              <a:gd name="T12" fmla="*/ 257 w 257"/>
              <a:gd name="T13" fmla="*/ 76 h 298"/>
              <a:gd name="T14" fmla="*/ 130 w 257"/>
              <a:gd name="T15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7" h="298">
                <a:moveTo>
                  <a:pt x="130" y="0"/>
                </a:moveTo>
                <a:lnTo>
                  <a:pt x="0" y="76"/>
                </a:lnTo>
                <a:lnTo>
                  <a:pt x="0" y="225"/>
                </a:lnTo>
                <a:lnTo>
                  <a:pt x="130" y="298"/>
                </a:lnTo>
                <a:lnTo>
                  <a:pt x="130" y="298"/>
                </a:lnTo>
                <a:lnTo>
                  <a:pt x="257" y="225"/>
                </a:lnTo>
                <a:lnTo>
                  <a:pt x="257" y="76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2"/>
          <p:cNvSpPr>
            <a:spLocks/>
          </p:cNvSpPr>
          <p:nvPr/>
        </p:nvSpPr>
        <p:spPr bwMode="auto">
          <a:xfrm>
            <a:off x="2572662" y="2721468"/>
            <a:ext cx="234891" cy="269622"/>
          </a:xfrm>
          <a:custGeom>
            <a:avLst/>
            <a:gdLst>
              <a:gd name="T0" fmla="*/ 127 w 257"/>
              <a:gd name="T1" fmla="*/ 0 h 295"/>
              <a:gd name="T2" fmla="*/ 0 w 257"/>
              <a:gd name="T3" fmla="*/ 73 h 295"/>
              <a:gd name="T4" fmla="*/ 0 w 257"/>
              <a:gd name="T5" fmla="*/ 222 h 295"/>
              <a:gd name="T6" fmla="*/ 127 w 257"/>
              <a:gd name="T7" fmla="*/ 295 h 295"/>
              <a:gd name="T8" fmla="*/ 257 w 257"/>
              <a:gd name="T9" fmla="*/ 222 h 295"/>
              <a:gd name="T10" fmla="*/ 257 w 257"/>
              <a:gd name="T11" fmla="*/ 73 h 295"/>
              <a:gd name="T12" fmla="*/ 127 w 257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5">
                <a:moveTo>
                  <a:pt x="127" y="0"/>
                </a:moveTo>
                <a:lnTo>
                  <a:pt x="0" y="73"/>
                </a:lnTo>
                <a:lnTo>
                  <a:pt x="0" y="222"/>
                </a:lnTo>
                <a:lnTo>
                  <a:pt x="127" y="295"/>
                </a:lnTo>
                <a:lnTo>
                  <a:pt x="257" y="222"/>
                </a:lnTo>
                <a:lnTo>
                  <a:pt x="257" y="73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5"/>
          <p:cNvSpPr>
            <a:spLocks/>
          </p:cNvSpPr>
          <p:nvPr/>
        </p:nvSpPr>
        <p:spPr bwMode="auto">
          <a:xfrm>
            <a:off x="2324061" y="2719640"/>
            <a:ext cx="235805" cy="271450"/>
          </a:xfrm>
          <a:custGeom>
            <a:avLst/>
            <a:gdLst>
              <a:gd name="T0" fmla="*/ 130 w 258"/>
              <a:gd name="T1" fmla="*/ 0 h 297"/>
              <a:gd name="T2" fmla="*/ 0 w 258"/>
              <a:gd name="T3" fmla="*/ 73 h 297"/>
              <a:gd name="T4" fmla="*/ 0 w 258"/>
              <a:gd name="T5" fmla="*/ 222 h 297"/>
              <a:gd name="T6" fmla="*/ 130 w 258"/>
              <a:gd name="T7" fmla="*/ 297 h 297"/>
              <a:gd name="T8" fmla="*/ 258 w 258"/>
              <a:gd name="T9" fmla="*/ 222 h 297"/>
              <a:gd name="T10" fmla="*/ 258 w 258"/>
              <a:gd name="T11" fmla="*/ 73 h 297"/>
              <a:gd name="T12" fmla="*/ 130 w 258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97">
                <a:moveTo>
                  <a:pt x="130" y="0"/>
                </a:moveTo>
                <a:lnTo>
                  <a:pt x="0" y="73"/>
                </a:lnTo>
                <a:lnTo>
                  <a:pt x="0" y="222"/>
                </a:lnTo>
                <a:lnTo>
                  <a:pt x="130" y="297"/>
                </a:lnTo>
                <a:lnTo>
                  <a:pt x="258" y="222"/>
                </a:lnTo>
                <a:lnTo>
                  <a:pt x="258" y="73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16"/>
          <p:cNvSpPr>
            <a:spLocks/>
          </p:cNvSpPr>
          <p:nvPr/>
        </p:nvSpPr>
        <p:spPr bwMode="auto">
          <a:xfrm>
            <a:off x="2076375" y="2719640"/>
            <a:ext cx="234891" cy="271450"/>
          </a:xfrm>
          <a:custGeom>
            <a:avLst/>
            <a:gdLst>
              <a:gd name="T0" fmla="*/ 129 w 257"/>
              <a:gd name="T1" fmla="*/ 0 h 297"/>
              <a:gd name="T2" fmla="*/ 0 w 257"/>
              <a:gd name="T3" fmla="*/ 73 h 297"/>
              <a:gd name="T4" fmla="*/ 0 w 257"/>
              <a:gd name="T5" fmla="*/ 222 h 297"/>
              <a:gd name="T6" fmla="*/ 129 w 257"/>
              <a:gd name="T7" fmla="*/ 297 h 297"/>
              <a:gd name="T8" fmla="*/ 257 w 257"/>
              <a:gd name="T9" fmla="*/ 222 h 297"/>
              <a:gd name="T10" fmla="*/ 257 w 257"/>
              <a:gd name="T11" fmla="*/ 73 h 297"/>
              <a:gd name="T12" fmla="*/ 129 w 257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7">
                <a:moveTo>
                  <a:pt x="129" y="0"/>
                </a:moveTo>
                <a:lnTo>
                  <a:pt x="0" y="73"/>
                </a:lnTo>
                <a:lnTo>
                  <a:pt x="0" y="222"/>
                </a:lnTo>
                <a:lnTo>
                  <a:pt x="129" y="297"/>
                </a:lnTo>
                <a:lnTo>
                  <a:pt x="257" y="222"/>
                </a:lnTo>
                <a:lnTo>
                  <a:pt x="257" y="73"/>
                </a:lnTo>
                <a:lnTo>
                  <a:pt x="1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7"/>
          <p:cNvSpPr>
            <a:spLocks/>
          </p:cNvSpPr>
          <p:nvPr/>
        </p:nvSpPr>
        <p:spPr bwMode="auto">
          <a:xfrm>
            <a:off x="2697876" y="3364905"/>
            <a:ext cx="234891" cy="271450"/>
          </a:xfrm>
          <a:custGeom>
            <a:avLst/>
            <a:gdLst>
              <a:gd name="T0" fmla="*/ 127 w 257"/>
              <a:gd name="T1" fmla="*/ 0 h 297"/>
              <a:gd name="T2" fmla="*/ 0 w 257"/>
              <a:gd name="T3" fmla="*/ 73 h 297"/>
              <a:gd name="T4" fmla="*/ 0 w 257"/>
              <a:gd name="T5" fmla="*/ 222 h 297"/>
              <a:gd name="T6" fmla="*/ 127 w 257"/>
              <a:gd name="T7" fmla="*/ 297 h 297"/>
              <a:gd name="T8" fmla="*/ 257 w 257"/>
              <a:gd name="T9" fmla="*/ 222 h 297"/>
              <a:gd name="T10" fmla="*/ 257 w 257"/>
              <a:gd name="T11" fmla="*/ 73 h 297"/>
              <a:gd name="T12" fmla="*/ 127 w 257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7">
                <a:moveTo>
                  <a:pt x="127" y="0"/>
                </a:moveTo>
                <a:lnTo>
                  <a:pt x="0" y="73"/>
                </a:lnTo>
                <a:lnTo>
                  <a:pt x="0" y="222"/>
                </a:lnTo>
                <a:lnTo>
                  <a:pt x="127" y="297"/>
                </a:lnTo>
                <a:lnTo>
                  <a:pt x="257" y="222"/>
                </a:lnTo>
                <a:lnTo>
                  <a:pt x="257" y="73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0"/>
          <p:cNvSpPr>
            <a:spLocks/>
          </p:cNvSpPr>
          <p:nvPr/>
        </p:nvSpPr>
        <p:spPr bwMode="auto">
          <a:xfrm>
            <a:off x="2449276" y="3362163"/>
            <a:ext cx="235805" cy="272364"/>
          </a:xfrm>
          <a:custGeom>
            <a:avLst/>
            <a:gdLst>
              <a:gd name="T0" fmla="*/ 130 w 258"/>
              <a:gd name="T1" fmla="*/ 0 h 298"/>
              <a:gd name="T2" fmla="*/ 0 w 258"/>
              <a:gd name="T3" fmla="*/ 74 h 298"/>
              <a:gd name="T4" fmla="*/ 0 w 258"/>
              <a:gd name="T5" fmla="*/ 222 h 298"/>
              <a:gd name="T6" fmla="*/ 130 w 258"/>
              <a:gd name="T7" fmla="*/ 298 h 298"/>
              <a:gd name="T8" fmla="*/ 258 w 258"/>
              <a:gd name="T9" fmla="*/ 222 h 298"/>
              <a:gd name="T10" fmla="*/ 258 w 258"/>
              <a:gd name="T11" fmla="*/ 74 h 298"/>
              <a:gd name="T12" fmla="*/ 130 w 258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98">
                <a:moveTo>
                  <a:pt x="130" y="0"/>
                </a:moveTo>
                <a:lnTo>
                  <a:pt x="0" y="74"/>
                </a:lnTo>
                <a:lnTo>
                  <a:pt x="0" y="222"/>
                </a:lnTo>
                <a:lnTo>
                  <a:pt x="130" y="298"/>
                </a:lnTo>
                <a:lnTo>
                  <a:pt x="258" y="222"/>
                </a:lnTo>
                <a:lnTo>
                  <a:pt x="258" y="74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21"/>
          <p:cNvSpPr>
            <a:spLocks/>
          </p:cNvSpPr>
          <p:nvPr/>
        </p:nvSpPr>
        <p:spPr bwMode="auto">
          <a:xfrm>
            <a:off x="2201589" y="3362163"/>
            <a:ext cx="234891" cy="272364"/>
          </a:xfrm>
          <a:custGeom>
            <a:avLst/>
            <a:gdLst>
              <a:gd name="T0" fmla="*/ 129 w 257"/>
              <a:gd name="T1" fmla="*/ 0 h 298"/>
              <a:gd name="T2" fmla="*/ 0 w 257"/>
              <a:gd name="T3" fmla="*/ 74 h 298"/>
              <a:gd name="T4" fmla="*/ 0 w 257"/>
              <a:gd name="T5" fmla="*/ 222 h 298"/>
              <a:gd name="T6" fmla="*/ 129 w 257"/>
              <a:gd name="T7" fmla="*/ 298 h 298"/>
              <a:gd name="T8" fmla="*/ 257 w 257"/>
              <a:gd name="T9" fmla="*/ 222 h 298"/>
              <a:gd name="T10" fmla="*/ 257 w 257"/>
              <a:gd name="T11" fmla="*/ 74 h 298"/>
              <a:gd name="T12" fmla="*/ 129 w 257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8">
                <a:moveTo>
                  <a:pt x="129" y="0"/>
                </a:moveTo>
                <a:lnTo>
                  <a:pt x="0" y="74"/>
                </a:lnTo>
                <a:lnTo>
                  <a:pt x="0" y="222"/>
                </a:lnTo>
                <a:lnTo>
                  <a:pt x="129" y="298"/>
                </a:lnTo>
                <a:lnTo>
                  <a:pt x="257" y="222"/>
                </a:lnTo>
                <a:lnTo>
                  <a:pt x="257" y="74"/>
                </a:lnTo>
                <a:lnTo>
                  <a:pt x="129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28"/>
          <p:cNvSpPr>
            <a:spLocks/>
          </p:cNvSpPr>
          <p:nvPr/>
        </p:nvSpPr>
        <p:spPr bwMode="auto">
          <a:xfrm>
            <a:off x="2572662" y="3149207"/>
            <a:ext cx="234891" cy="271450"/>
          </a:xfrm>
          <a:custGeom>
            <a:avLst/>
            <a:gdLst>
              <a:gd name="T0" fmla="*/ 130 w 257"/>
              <a:gd name="T1" fmla="*/ 0 h 297"/>
              <a:gd name="T2" fmla="*/ 0 w 257"/>
              <a:gd name="T3" fmla="*/ 75 h 297"/>
              <a:gd name="T4" fmla="*/ 0 w 257"/>
              <a:gd name="T5" fmla="*/ 224 h 297"/>
              <a:gd name="T6" fmla="*/ 130 w 257"/>
              <a:gd name="T7" fmla="*/ 297 h 297"/>
              <a:gd name="T8" fmla="*/ 257 w 257"/>
              <a:gd name="T9" fmla="*/ 224 h 297"/>
              <a:gd name="T10" fmla="*/ 257 w 257"/>
              <a:gd name="T11" fmla="*/ 75 h 297"/>
              <a:gd name="T12" fmla="*/ 130 w 257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7">
                <a:moveTo>
                  <a:pt x="130" y="0"/>
                </a:moveTo>
                <a:lnTo>
                  <a:pt x="0" y="75"/>
                </a:lnTo>
                <a:lnTo>
                  <a:pt x="0" y="224"/>
                </a:lnTo>
                <a:lnTo>
                  <a:pt x="130" y="297"/>
                </a:lnTo>
                <a:lnTo>
                  <a:pt x="257" y="224"/>
                </a:lnTo>
                <a:lnTo>
                  <a:pt x="257" y="75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31"/>
          <p:cNvSpPr>
            <a:spLocks/>
          </p:cNvSpPr>
          <p:nvPr/>
        </p:nvSpPr>
        <p:spPr bwMode="auto">
          <a:xfrm>
            <a:off x="2324061" y="3149207"/>
            <a:ext cx="235805" cy="269622"/>
          </a:xfrm>
          <a:custGeom>
            <a:avLst/>
            <a:gdLst>
              <a:gd name="T0" fmla="*/ 130 w 258"/>
              <a:gd name="T1" fmla="*/ 0 h 295"/>
              <a:gd name="T2" fmla="*/ 0 w 258"/>
              <a:gd name="T3" fmla="*/ 73 h 295"/>
              <a:gd name="T4" fmla="*/ 0 w 258"/>
              <a:gd name="T5" fmla="*/ 222 h 295"/>
              <a:gd name="T6" fmla="*/ 130 w 258"/>
              <a:gd name="T7" fmla="*/ 295 h 295"/>
              <a:gd name="T8" fmla="*/ 258 w 258"/>
              <a:gd name="T9" fmla="*/ 222 h 295"/>
              <a:gd name="T10" fmla="*/ 258 w 258"/>
              <a:gd name="T11" fmla="*/ 73 h 295"/>
              <a:gd name="T12" fmla="*/ 130 w 258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95">
                <a:moveTo>
                  <a:pt x="130" y="0"/>
                </a:moveTo>
                <a:lnTo>
                  <a:pt x="0" y="73"/>
                </a:lnTo>
                <a:lnTo>
                  <a:pt x="0" y="222"/>
                </a:lnTo>
                <a:lnTo>
                  <a:pt x="130" y="295"/>
                </a:lnTo>
                <a:lnTo>
                  <a:pt x="258" y="222"/>
                </a:lnTo>
                <a:lnTo>
                  <a:pt x="258" y="73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32"/>
          <p:cNvSpPr>
            <a:spLocks/>
          </p:cNvSpPr>
          <p:nvPr/>
        </p:nvSpPr>
        <p:spPr bwMode="auto">
          <a:xfrm>
            <a:off x="2078203" y="3149207"/>
            <a:ext cx="233063" cy="269622"/>
          </a:xfrm>
          <a:custGeom>
            <a:avLst/>
            <a:gdLst>
              <a:gd name="T0" fmla="*/ 127 w 255"/>
              <a:gd name="T1" fmla="*/ 0 h 295"/>
              <a:gd name="T2" fmla="*/ 0 w 255"/>
              <a:gd name="T3" fmla="*/ 73 h 295"/>
              <a:gd name="T4" fmla="*/ 0 w 255"/>
              <a:gd name="T5" fmla="*/ 222 h 295"/>
              <a:gd name="T6" fmla="*/ 127 w 255"/>
              <a:gd name="T7" fmla="*/ 295 h 295"/>
              <a:gd name="T8" fmla="*/ 127 w 255"/>
              <a:gd name="T9" fmla="*/ 295 h 295"/>
              <a:gd name="T10" fmla="*/ 255 w 255"/>
              <a:gd name="T11" fmla="*/ 222 h 295"/>
              <a:gd name="T12" fmla="*/ 255 w 255"/>
              <a:gd name="T13" fmla="*/ 73 h 295"/>
              <a:gd name="T14" fmla="*/ 127 w 255"/>
              <a:gd name="T15" fmla="*/ 0 h 295"/>
              <a:gd name="T16" fmla="*/ 127 w 255"/>
              <a:gd name="T17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" h="295">
                <a:moveTo>
                  <a:pt x="127" y="0"/>
                </a:moveTo>
                <a:lnTo>
                  <a:pt x="0" y="73"/>
                </a:lnTo>
                <a:lnTo>
                  <a:pt x="0" y="222"/>
                </a:lnTo>
                <a:lnTo>
                  <a:pt x="127" y="295"/>
                </a:lnTo>
                <a:lnTo>
                  <a:pt x="127" y="295"/>
                </a:lnTo>
                <a:lnTo>
                  <a:pt x="255" y="222"/>
                </a:lnTo>
                <a:lnTo>
                  <a:pt x="255" y="73"/>
                </a:lnTo>
                <a:lnTo>
                  <a:pt x="127" y="0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48"/>
          <p:cNvSpPr>
            <a:spLocks/>
          </p:cNvSpPr>
          <p:nvPr/>
        </p:nvSpPr>
        <p:spPr bwMode="auto">
          <a:xfrm>
            <a:off x="2078203" y="1860506"/>
            <a:ext cx="233063" cy="271450"/>
          </a:xfrm>
          <a:custGeom>
            <a:avLst/>
            <a:gdLst>
              <a:gd name="T0" fmla="*/ 127 w 255"/>
              <a:gd name="T1" fmla="*/ 0 h 297"/>
              <a:gd name="T2" fmla="*/ 0 w 255"/>
              <a:gd name="T3" fmla="*/ 75 h 297"/>
              <a:gd name="T4" fmla="*/ 0 w 255"/>
              <a:gd name="T5" fmla="*/ 222 h 297"/>
              <a:gd name="T6" fmla="*/ 127 w 255"/>
              <a:gd name="T7" fmla="*/ 297 h 297"/>
              <a:gd name="T8" fmla="*/ 127 w 255"/>
              <a:gd name="T9" fmla="*/ 297 h 297"/>
              <a:gd name="T10" fmla="*/ 255 w 255"/>
              <a:gd name="T11" fmla="*/ 222 h 297"/>
              <a:gd name="T12" fmla="*/ 255 w 255"/>
              <a:gd name="T13" fmla="*/ 75 h 297"/>
              <a:gd name="T14" fmla="*/ 127 w 255"/>
              <a:gd name="T15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297">
                <a:moveTo>
                  <a:pt x="127" y="0"/>
                </a:moveTo>
                <a:lnTo>
                  <a:pt x="0" y="75"/>
                </a:lnTo>
                <a:lnTo>
                  <a:pt x="0" y="222"/>
                </a:lnTo>
                <a:lnTo>
                  <a:pt x="127" y="297"/>
                </a:lnTo>
                <a:lnTo>
                  <a:pt x="127" y="297"/>
                </a:lnTo>
                <a:lnTo>
                  <a:pt x="255" y="222"/>
                </a:lnTo>
                <a:lnTo>
                  <a:pt x="255" y="75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52"/>
          <p:cNvSpPr>
            <a:spLocks/>
          </p:cNvSpPr>
          <p:nvPr/>
        </p:nvSpPr>
        <p:spPr bwMode="auto">
          <a:xfrm>
            <a:off x="2574489" y="2290074"/>
            <a:ext cx="233063" cy="271450"/>
          </a:xfrm>
          <a:custGeom>
            <a:avLst/>
            <a:gdLst>
              <a:gd name="T0" fmla="*/ 128 w 255"/>
              <a:gd name="T1" fmla="*/ 0 h 297"/>
              <a:gd name="T2" fmla="*/ 0 w 255"/>
              <a:gd name="T3" fmla="*/ 73 h 297"/>
              <a:gd name="T4" fmla="*/ 0 w 255"/>
              <a:gd name="T5" fmla="*/ 222 h 297"/>
              <a:gd name="T6" fmla="*/ 128 w 255"/>
              <a:gd name="T7" fmla="*/ 297 h 297"/>
              <a:gd name="T8" fmla="*/ 255 w 255"/>
              <a:gd name="T9" fmla="*/ 222 h 297"/>
              <a:gd name="T10" fmla="*/ 255 w 255"/>
              <a:gd name="T11" fmla="*/ 73 h 297"/>
              <a:gd name="T12" fmla="*/ 128 w 255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" h="297">
                <a:moveTo>
                  <a:pt x="128" y="0"/>
                </a:moveTo>
                <a:lnTo>
                  <a:pt x="0" y="73"/>
                </a:lnTo>
                <a:lnTo>
                  <a:pt x="0" y="222"/>
                </a:lnTo>
                <a:lnTo>
                  <a:pt x="128" y="297"/>
                </a:lnTo>
                <a:lnTo>
                  <a:pt x="255" y="222"/>
                </a:lnTo>
                <a:lnTo>
                  <a:pt x="255" y="73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53"/>
          <p:cNvSpPr>
            <a:spLocks/>
          </p:cNvSpPr>
          <p:nvPr/>
        </p:nvSpPr>
        <p:spPr bwMode="auto">
          <a:xfrm>
            <a:off x="2326804" y="2290073"/>
            <a:ext cx="233063" cy="271450"/>
          </a:xfrm>
          <a:custGeom>
            <a:avLst/>
            <a:gdLst>
              <a:gd name="T0" fmla="*/ 127 w 255"/>
              <a:gd name="T1" fmla="*/ 0 h 297"/>
              <a:gd name="T2" fmla="*/ 0 w 255"/>
              <a:gd name="T3" fmla="*/ 73 h 297"/>
              <a:gd name="T4" fmla="*/ 0 w 255"/>
              <a:gd name="T5" fmla="*/ 222 h 297"/>
              <a:gd name="T6" fmla="*/ 127 w 255"/>
              <a:gd name="T7" fmla="*/ 297 h 297"/>
              <a:gd name="T8" fmla="*/ 255 w 255"/>
              <a:gd name="T9" fmla="*/ 222 h 297"/>
              <a:gd name="T10" fmla="*/ 255 w 255"/>
              <a:gd name="T11" fmla="*/ 73 h 297"/>
              <a:gd name="T12" fmla="*/ 127 w 255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" h="297">
                <a:moveTo>
                  <a:pt x="127" y="0"/>
                </a:moveTo>
                <a:lnTo>
                  <a:pt x="0" y="73"/>
                </a:lnTo>
                <a:lnTo>
                  <a:pt x="0" y="222"/>
                </a:lnTo>
                <a:lnTo>
                  <a:pt x="127" y="297"/>
                </a:lnTo>
                <a:lnTo>
                  <a:pt x="255" y="222"/>
                </a:lnTo>
                <a:lnTo>
                  <a:pt x="255" y="73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54"/>
          <p:cNvSpPr>
            <a:spLocks/>
          </p:cNvSpPr>
          <p:nvPr/>
        </p:nvSpPr>
        <p:spPr bwMode="auto">
          <a:xfrm>
            <a:off x="2078203" y="2290074"/>
            <a:ext cx="234891" cy="271450"/>
          </a:xfrm>
          <a:custGeom>
            <a:avLst/>
            <a:gdLst>
              <a:gd name="T0" fmla="*/ 127 w 257"/>
              <a:gd name="T1" fmla="*/ 0 h 297"/>
              <a:gd name="T2" fmla="*/ 0 w 257"/>
              <a:gd name="T3" fmla="*/ 73 h 297"/>
              <a:gd name="T4" fmla="*/ 0 w 257"/>
              <a:gd name="T5" fmla="*/ 222 h 297"/>
              <a:gd name="T6" fmla="*/ 127 w 257"/>
              <a:gd name="T7" fmla="*/ 297 h 297"/>
              <a:gd name="T8" fmla="*/ 257 w 257"/>
              <a:gd name="T9" fmla="*/ 222 h 297"/>
              <a:gd name="T10" fmla="*/ 257 w 257"/>
              <a:gd name="T11" fmla="*/ 73 h 297"/>
              <a:gd name="T12" fmla="*/ 127 w 257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7">
                <a:moveTo>
                  <a:pt x="127" y="0"/>
                </a:moveTo>
                <a:lnTo>
                  <a:pt x="0" y="73"/>
                </a:lnTo>
                <a:lnTo>
                  <a:pt x="0" y="222"/>
                </a:lnTo>
                <a:lnTo>
                  <a:pt x="127" y="297"/>
                </a:lnTo>
                <a:lnTo>
                  <a:pt x="257" y="222"/>
                </a:lnTo>
                <a:lnTo>
                  <a:pt x="257" y="73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55"/>
          <p:cNvSpPr>
            <a:spLocks/>
          </p:cNvSpPr>
          <p:nvPr/>
        </p:nvSpPr>
        <p:spPr bwMode="auto">
          <a:xfrm>
            <a:off x="2697876" y="2505771"/>
            <a:ext cx="234891" cy="271450"/>
          </a:xfrm>
          <a:custGeom>
            <a:avLst/>
            <a:gdLst>
              <a:gd name="T0" fmla="*/ 127 w 257"/>
              <a:gd name="T1" fmla="*/ 0 h 297"/>
              <a:gd name="T2" fmla="*/ 0 w 257"/>
              <a:gd name="T3" fmla="*/ 75 h 297"/>
              <a:gd name="T4" fmla="*/ 0 w 257"/>
              <a:gd name="T5" fmla="*/ 222 h 297"/>
              <a:gd name="T6" fmla="*/ 127 w 257"/>
              <a:gd name="T7" fmla="*/ 297 h 297"/>
              <a:gd name="T8" fmla="*/ 257 w 257"/>
              <a:gd name="T9" fmla="*/ 222 h 297"/>
              <a:gd name="T10" fmla="*/ 257 w 257"/>
              <a:gd name="T11" fmla="*/ 75 h 297"/>
              <a:gd name="T12" fmla="*/ 127 w 257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7">
                <a:moveTo>
                  <a:pt x="127" y="0"/>
                </a:moveTo>
                <a:lnTo>
                  <a:pt x="0" y="75"/>
                </a:lnTo>
                <a:lnTo>
                  <a:pt x="0" y="222"/>
                </a:lnTo>
                <a:lnTo>
                  <a:pt x="127" y="297"/>
                </a:lnTo>
                <a:lnTo>
                  <a:pt x="257" y="222"/>
                </a:lnTo>
                <a:lnTo>
                  <a:pt x="257" y="75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58"/>
          <p:cNvSpPr>
            <a:spLocks/>
          </p:cNvSpPr>
          <p:nvPr/>
        </p:nvSpPr>
        <p:spPr bwMode="auto">
          <a:xfrm>
            <a:off x="2449276" y="2503028"/>
            <a:ext cx="235805" cy="272364"/>
          </a:xfrm>
          <a:custGeom>
            <a:avLst/>
            <a:gdLst>
              <a:gd name="T0" fmla="*/ 128 w 258"/>
              <a:gd name="T1" fmla="*/ 0 h 298"/>
              <a:gd name="T2" fmla="*/ 0 w 258"/>
              <a:gd name="T3" fmla="*/ 76 h 298"/>
              <a:gd name="T4" fmla="*/ 0 w 258"/>
              <a:gd name="T5" fmla="*/ 225 h 298"/>
              <a:gd name="T6" fmla="*/ 128 w 258"/>
              <a:gd name="T7" fmla="*/ 298 h 298"/>
              <a:gd name="T8" fmla="*/ 258 w 258"/>
              <a:gd name="T9" fmla="*/ 225 h 298"/>
              <a:gd name="T10" fmla="*/ 258 w 258"/>
              <a:gd name="T11" fmla="*/ 76 h 298"/>
              <a:gd name="T12" fmla="*/ 128 w 258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98">
                <a:moveTo>
                  <a:pt x="128" y="0"/>
                </a:moveTo>
                <a:lnTo>
                  <a:pt x="0" y="76"/>
                </a:lnTo>
                <a:lnTo>
                  <a:pt x="0" y="225"/>
                </a:lnTo>
                <a:lnTo>
                  <a:pt x="128" y="298"/>
                </a:lnTo>
                <a:lnTo>
                  <a:pt x="258" y="225"/>
                </a:lnTo>
                <a:lnTo>
                  <a:pt x="258" y="76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59"/>
          <p:cNvSpPr>
            <a:spLocks/>
          </p:cNvSpPr>
          <p:nvPr/>
        </p:nvSpPr>
        <p:spPr bwMode="auto">
          <a:xfrm>
            <a:off x="2201589" y="2503028"/>
            <a:ext cx="234891" cy="272364"/>
          </a:xfrm>
          <a:custGeom>
            <a:avLst/>
            <a:gdLst>
              <a:gd name="T0" fmla="*/ 127 w 257"/>
              <a:gd name="T1" fmla="*/ 0 h 298"/>
              <a:gd name="T2" fmla="*/ 0 w 257"/>
              <a:gd name="T3" fmla="*/ 76 h 298"/>
              <a:gd name="T4" fmla="*/ 0 w 257"/>
              <a:gd name="T5" fmla="*/ 225 h 298"/>
              <a:gd name="T6" fmla="*/ 127 w 257"/>
              <a:gd name="T7" fmla="*/ 298 h 298"/>
              <a:gd name="T8" fmla="*/ 257 w 257"/>
              <a:gd name="T9" fmla="*/ 225 h 298"/>
              <a:gd name="T10" fmla="*/ 257 w 257"/>
              <a:gd name="T11" fmla="*/ 76 h 298"/>
              <a:gd name="T12" fmla="*/ 127 w 257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8">
                <a:moveTo>
                  <a:pt x="127" y="0"/>
                </a:moveTo>
                <a:lnTo>
                  <a:pt x="0" y="76"/>
                </a:lnTo>
                <a:lnTo>
                  <a:pt x="0" y="225"/>
                </a:lnTo>
                <a:lnTo>
                  <a:pt x="127" y="298"/>
                </a:lnTo>
                <a:lnTo>
                  <a:pt x="257" y="225"/>
                </a:lnTo>
                <a:lnTo>
                  <a:pt x="257" y="76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60"/>
          <p:cNvSpPr>
            <a:spLocks/>
          </p:cNvSpPr>
          <p:nvPr/>
        </p:nvSpPr>
        <p:spPr bwMode="auto">
          <a:xfrm>
            <a:off x="2697876" y="2076204"/>
            <a:ext cx="234891" cy="271450"/>
          </a:xfrm>
          <a:custGeom>
            <a:avLst/>
            <a:gdLst>
              <a:gd name="T0" fmla="*/ 127 w 257"/>
              <a:gd name="T1" fmla="*/ 0 h 297"/>
              <a:gd name="T2" fmla="*/ 0 w 257"/>
              <a:gd name="T3" fmla="*/ 75 h 297"/>
              <a:gd name="T4" fmla="*/ 0 w 257"/>
              <a:gd name="T5" fmla="*/ 224 h 297"/>
              <a:gd name="T6" fmla="*/ 127 w 257"/>
              <a:gd name="T7" fmla="*/ 297 h 297"/>
              <a:gd name="T8" fmla="*/ 257 w 257"/>
              <a:gd name="T9" fmla="*/ 224 h 297"/>
              <a:gd name="T10" fmla="*/ 257 w 257"/>
              <a:gd name="T11" fmla="*/ 75 h 297"/>
              <a:gd name="T12" fmla="*/ 127 w 257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7">
                <a:moveTo>
                  <a:pt x="127" y="0"/>
                </a:moveTo>
                <a:lnTo>
                  <a:pt x="0" y="75"/>
                </a:lnTo>
                <a:lnTo>
                  <a:pt x="0" y="224"/>
                </a:lnTo>
                <a:lnTo>
                  <a:pt x="127" y="297"/>
                </a:lnTo>
                <a:lnTo>
                  <a:pt x="257" y="224"/>
                </a:lnTo>
                <a:lnTo>
                  <a:pt x="257" y="75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63"/>
          <p:cNvSpPr>
            <a:spLocks/>
          </p:cNvSpPr>
          <p:nvPr/>
        </p:nvSpPr>
        <p:spPr bwMode="auto">
          <a:xfrm>
            <a:off x="2449276" y="2073461"/>
            <a:ext cx="235805" cy="272364"/>
          </a:xfrm>
          <a:custGeom>
            <a:avLst/>
            <a:gdLst>
              <a:gd name="T0" fmla="*/ 128 w 258"/>
              <a:gd name="T1" fmla="*/ 0 h 298"/>
              <a:gd name="T2" fmla="*/ 0 w 258"/>
              <a:gd name="T3" fmla="*/ 76 h 298"/>
              <a:gd name="T4" fmla="*/ 0 w 258"/>
              <a:gd name="T5" fmla="*/ 225 h 298"/>
              <a:gd name="T6" fmla="*/ 128 w 258"/>
              <a:gd name="T7" fmla="*/ 298 h 298"/>
              <a:gd name="T8" fmla="*/ 258 w 258"/>
              <a:gd name="T9" fmla="*/ 225 h 298"/>
              <a:gd name="T10" fmla="*/ 258 w 258"/>
              <a:gd name="T11" fmla="*/ 76 h 298"/>
              <a:gd name="T12" fmla="*/ 128 w 258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98">
                <a:moveTo>
                  <a:pt x="128" y="0"/>
                </a:moveTo>
                <a:lnTo>
                  <a:pt x="0" y="76"/>
                </a:lnTo>
                <a:lnTo>
                  <a:pt x="0" y="225"/>
                </a:lnTo>
                <a:lnTo>
                  <a:pt x="128" y="298"/>
                </a:lnTo>
                <a:lnTo>
                  <a:pt x="258" y="225"/>
                </a:lnTo>
                <a:lnTo>
                  <a:pt x="258" y="76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64"/>
          <p:cNvSpPr>
            <a:spLocks/>
          </p:cNvSpPr>
          <p:nvPr/>
        </p:nvSpPr>
        <p:spPr bwMode="auto">
          <a:xfrm>
            <a:off x="2201589" y="2076204"/>
            <a:ext cx="234891" cy="269622"/>
          </a:xfrm>
          <a:custGeom>
            <a:avLst/>
            <a:gdLst>
              <a:gd name="T0" fmla="*/ 127 w 257"/>
              <a:gd name="T1" fmla="*/ 0 h 295"/>
              <a:gd name="T2" fmla="*/ 0 w 257"/>
              <a:gd name="T3" fmla="*/ 73 h 295"/>
              <a:gd name="T4" fmla="*/ 0 w 257"/>
              <a:gd name="T5" fmla="*/ 222 h 295"/>
              <a:gd name="T6" fmla="*/ 127 w 257"/>
              <a:gd name="T7" fmla="*/ 295 h 295"/>
              <a:gd name="T8" fmla="*/ 127 w 257"/>
              <a:gd name="T9" fmla="*/ 295 h 295"/>
              <a:gd name="T10" fmla="*/ 257 w 257"/>
              <a:gd name="T11" fmla="*/ 222 h 295"/>
              <a:gd name="T12" fmla="*/ 257 w 257"/>
              <a:gd name="T13" fmla="*/ 73 h 295"/>
              <a:gd name="T14" fmla="*/ 127 w 257"/>
              <a:gd name="T15" fmla="*/ 0 h 295"/>
              <a:gd name="T16" fmla="*/ 127 w 257"/>
              <a:gd name="T17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7" h="295">
                <a:moveTo>
                  <a:pt x="127" y="0"/>
                </a:moveTo>
                <a:lnTo>
                  <a:pt x="0" y="73"/>
                </a:lnTo>
                <a:lnTo>
                  <a:pt x="0" y="222"/>
                </a:lnTo>
                <a:lnTo>
                  <a:pt x="127" y="295"/>
                </a:lnTo>
                <a:lnTo>
                  <a:pt x="127" y="295"/>
                </a:lnTo>
                <a:lnTo>
                  <a:pt x="257" y="222"/>
                </a:lnTo>
                <a:lnTo>
                  <a:pt x="257" y="73"/>
                </a:lnTo>
                <a:lnTo>
                  <a:pt x="127" y="0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76"/>
          <p:cNvSpPr>
            <a:spLocks/>
          </p:cNvSpPr>
          <p:nvPr/>
        </p:nvSpPr>
        <p:spPr bwMode="auto">
          <a:xfrm>
            <a:off x="1829603" y="3149207"/>
            <a:ext cx="233063" cy="269622"/>
          </a:xfrm>
          <a:custGeom>
            <a:avLst/>
            <a:gdLst>
              <a:gd name="T0" fmla="*/ 128 w 255"/>
              <a:gd name="T1" fmla="*/ 0 h 295"/>
              <a:gd name="T2" fmla="*/ 0 w 255"/>
              <a:gd name="T3" fmla="*/ 73 h 295"/>
              <a:gd name="T4" fmla="*/ 0 w 255"/>
              <a:gd name="T5" fmla="*/ 222 h 295"/>
              <a:gd name="T6" fmla="*/ 128 w 255"/>
              <a:gd name="T7" fmla="*/ 295 h 295"/>
              <a:gd name="T8" fmla="*/ 128 w 255"/>
              <a:gd name="T9" fmla="*/ 295 h 295"/>
              <a:gd name="T10" fmla="*/ 255 w 255"/>
              <a:gd name="T11" fmla="*/ 222 h 295"/>
              <a:gd name="T12" fmla="*/ 255 w 255"/>
              <a:gd name="T13" fmla="*/ 73 h 295"/>
              <a:gd name="T14" fmla="*/ 128 w 255"/>
              <a:gd name="T15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295">
                <a:moveTo>
                  <a:pt x="128" y="0"/>
                </a:moveTo>
                <a:lnTo>
                  <a:pt x="0" y="73"/>
                </a:lnTo>
                <a:lnTo>
                  <a:pt x="0" y="222"/>
                </a:lnTo>
                <a:lnTo>
                  <a:pt x="128" y="295"/>
                </a:lnTo>
                <a:lnTo>
                  <a:pt x="128" y="295"/>
                </a:lnTo>
                <a:lnTo>
                  <a:pt x="255" y="222"/>
                </a:lnTo>
                <a:lnTo>
                  <a:pt x="255" y="73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79"/>
          <p:cNvSpPr>
            <a:spLocks/>
          </p:cNvSpPr>
          <p:nvPr/>
        </p:nvSpPr>
        <p:spPr bwMode="auto">
          <a:xfrm>
            <a:off x="837030" y="3149207"/>
            <a:ext cx="234891" cy="269622"/>
          </a:xfrm>
          <a:custGeom>
            <a:avLst/>
            <a:gdLst>
              <a:gd name="T0" fmla="*/ 130 w 257"/>
              <a:gd name="T1" fmla="*/ 0 h 295"/>
              <a:gd name="T2" fmla="*/ 0 w 257"/>
              <a:gd name="T3" fmla="*/ 73 h 295"/>
              <a:gd name="T4" fmla="*/ 0 w 257"/>
              <a:gd name="T5" fmla="*/ 222 h 295"/>
              <a:gd name="T6" fmla="*/ 130 w 257"/>
              <a:gd name="T7" fmla="*/ 295 h 295"/>
              <a:gd name="T8" fmla="*/ 130 w 257"/>
              <a:gd name="T9" fmla="*/ 295 h 295"/>
              <a:gd name="T10" fmla="*/ 257 w 257"/>
              <a:gd name="T11" fmla="*/ 222 h 295"/>
              <a:gd name="T12" fmla="*/ 257 w 257"/>
              <a:gd name="T13" fmla="*/ 73 h 295"/>
              <a:gd name="T14" fmla="*/ 130 w 257"/>
              <a:gd name="T15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7" h="295">
                <a:moveTo>
                  <a:pt x="130" y="0"/>
                </a:moveTo>
                <a:lnTo>
                  <a:pt x="0" y="73"/>
                </a:lnTo>
                <a:lnTo>
                  <a:pt x="0" y="222"/>
                </a:lnTo>
                <a:lnTo>
                  <a:pt x="130" y="295"/>
                </a:lnTo>
                <a:lnTo>
                  <a:pt x="130" y="295"/>
                </a:lnTo>
                <a:lnTo>
                  <a:pt x="257" y="222"/>
                </a:lnTo>
                <a:lnTo>
                  <a:pt x="257" y="73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80"/>
          <p:cNvSpPr>
            <a:spLocks/>
          </p:cNvSpPr>
          <p:nvPr/>
        </p:nvSpPr>
        <p:spPr bwMode="auto">
          <a:xfrm>
            <a:off x="1208103" y="2935338"/>
            <a:ext cx="234891" cy="271450"/>
          </a:xfrm>
          <a:custGeom>
            <a:avLst/>
            <a:gdLst>
              <a:gd name="T0" fmla="*/ 130 w 257"/>
              <a:gd name="T1" fmla="*/ 0 h 297"/>
              <a:gd name="T2" fmla="*/ 0 w 257"/>
              <a:gd name="T3" fmla="*/ 75 h 297"/>
              <a:gd name="T4" fmla="*/ 0 w 257"/>
              <a:gd name="T5" fmla="*/ 222 h 297"/>
              <a:gd name="T6" fmla="*/ 130 w 257"/>
              <a:gd name="T7" fmla="*/ 297 h 297"/>
              <a:gd name="T8" fmla="*/ 257 w 257"/>
              <a:gd name="T9" fmla="*/ 222 h 297"/>
              <a:gd name="T10" fmla="*/ 257 w 257"/>
              <a:gd name="T11" fmla="*/ 75 h 297"/>
              <a:gd name="T12" fmla="*/ 130 w 257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7">
                <a:moveTo>
                  <a:pt x="130" y="0"/>
                </a:moveTo>
                <a:lnTo>
                  <a:pt x="0" y="75"/>
                </a:lnTo>
                <a:lnTo>
                  <a:pt x="0" y="222"/>
                </a:lnTo>
                <a:lnTo>
                  <a:pt x="130" y="297"/>
                </a:lnTo>
                <a:lnTo>
                  <a:pt x="257" y="222"/>
                </a:lnTo>
                <a:lnTo>
                  <a:pt x="257" y="75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81"/>
          <p:cNvSpPr>
            <a:spLocks/>
          </p:cNvSpPr>
          <p:nvPr/>
        </p:nvSpPr>
        <p:spPr bwMode="auto">
          <a:xfrm>
            <a:off x="1704389" y="2932596"/>
            <a:ext cx="235805" cy="272364"/>
          </a:xfrm>
          <a:custGeom>
            <a:avLst/>
            <a:gdLst>
              <a:gd name="T0" fmla="*/ 128 w 258"/>
              <a:gd name="T1" fmla="*/ 0 h 298"/>
              <a:gd name="T2" fmla="*/ 0 w 258"/>
              <a:gd name="T3" fmla="*/ 76 h 298"/>
              <a:gd name="T4" fmla="*/ 0 w 258"/>
              <a:gd name="T5" fmla="*/ 225 h 298"/>
              <a:gd name="T6" fmla="*/ 128 w 258"/>
              <a:gd name="T7" fmla="*/ 298 h 298"/>
              <a:gd name="T8" fmla="*/ 258 w 258"/>
              <a:gd name="T9" fmla="*/ 225 h 298"/>
              <a:gd name="T10" fmla="*/ 258 w 258"/>
              <a:gd name="T11" fmla="*/ 76 h 298"/>
              <a:gd name="T12" fmla="*/ 128 w 258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98">
                <a:moveTo>
                  <a:pt x="128" y="0"/>
                </a:moveTo>
                <a:lnTo>
                  <a:pt x="0" y="76"/>
                </a:lnTo>
                <a:lnTo>
                  <a:pt x="0" y="225"/>
                </a:lnTo>
                <a:lnTo>
                  <a:pt x="128" y="298"/>
                </a:lnTo>
                <a:lnTo>
                  <a:pt x="258" y="225"/>
                </a:lnTo>
                <a:lnTo>
                  <a:pt x="258" y="76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87"/>
          <p:cNvSpPr>
            <a:spLocks/>
          </p:cNvSpPr>
          <p:nvPr/>
        </p:nvSpPr>
        <p:spPr bwMode="auto">
          <a:xfrm>
            <a:off x="1581917" y="3576032"/>
            <a:ext cx="234891" cy="272364"/>
          </a:xfrm>
          <a:custGeom>
            <a:avLst/>
            <a:gdLst>
              <a:gd name="T0" fmla="*/ 127 w 257"/>
              <a:gd name="T1" fmla="*/ 0 h 298"/>
              <a:gd name="T2" fmla="*/ 0 w 257"/>
              <a:gd name="T3" fmla="*/ 76 h 298"/>
              <a:gd name="T4" fmla="*/ 0 w 257"/>
              <a:gd name="T5" fmla="*/ 225 h 298"/>
              <a:gd name="T6" fmla="*/ 127 w 257"/>
              <a:gd name="T7" fmla="*/ 298 h 298"/>
              <a:gd name="T8" fmla="*/ 257 w 257"/>
              <a:gd name="T9" fmla="*/ 225 h 298"/>
              <a:gd name="T10" fmla="*/ 257 w 257"/>
              <a:gd name="T11" fmla="*/ 76 h 298"/>
              <a:gd name="T12" fmla="*/ 127 w 257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8">
                <a:moveTo>
                  <a:pt x="127" y="0"/>
                </a:moveTo>
                <a:lnTo>
                  <a:pt x="0" y="76"/>
                </a:lnTo>
                <a:lnTo>
                  <a:pt x="0" y="225"/>
                </a:lnTo>
                <a:lnTo>
                  <a:pt x="127" y="298"/>
                </a:lnTo>
                <a:lnTo>
                  <a:pt x="257" y="225"/>
                </a:lnTo>
                <a:lnTo>
                  <a:pt x="257" y="76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90"/>
          <p:cNvSpPr>
            <a:spLocks/>
          </p:cNvSpPr>
          <p:nvPr/>
        </p:nvSpPr>
        <p:spPr bwMode="auto">
          <a:xfrm>
            <a:off x="1208103" y="3364905"/>
            <a:ext cx="234891" cy="271450"/>
          </a:xfrm>
          <a:custGeom>
            <a:avLst/>
            <a:gdLst>
              <a:gd name="T0" fmla="*/ 130 w 257"/>
              <a:gd name="T1" fmla="*/ 0 h 297"/>
              <a:gd name="T2" fmla="*/ 0 w 257"/>
              <a:gd name="T3" fmla="*/ 73 h 297"/>
              <a:gd name="T4" fmla="*/ 0 w 257"/>
              <a:gd name="T5" fmla="*/ 222 h 297"/>
              <a:gd name="T6" fmla="*/ 130 w 257"/>
              <a:gd name="T7" fmla="*/ 297 h 297"/>
              <a:gd name="T8" fmla="*/ 257 w 257"/>
              <a:gd name="T9" fmla="*/ 222 h 297"/>
              <a:gd name="T10" fmla="*/ 257 w 257"/>
              <a:gd name="T11" fmla="*/ 73 h 297"/>
              <a:gd name="T12" fmla="*/ 130 w 257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7">
                <a:moveTo>
                  <a:pt x="130" y="0"/>
                </a:moveTo>
                <a:lnTo>
                  <a:pt x="0" y="73"/>
                </a:lnTo>
                <a:lnTo>
                  <a:pt x="0" y="222"/>
                </a:lnTo>
                <a:lnTo>
                  <a:pt x="130" y="297"/>
                </a:lnTo>
                <a:lnTo>
                  <a:pt x="257" y="222"/>
                </a:lnTo>
                <a:lnTo>
                  <a:pt x="257" y="73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91"/>
          <p:cNvSpPr>
            <a:spLocks/>
          </p:cNvSpPr>
          <p:nvPr/>
        </p:nvSpPr>
        <p:spPr bwMode="auto">
          <a:xfrm>
            <a:off x="1704389" y="3362163"/>
            <a:ext cx="235805" cy="272364"/>
          </a:xfrm>
          <a:custGeom>
            <a:avLst/>
            <a:gdLst>
              <a:gd name="T0" fmla="*/ 130 w 258"/>
              <a:gd name="T1" fmla="*/ 0 h 298"/>
              <a:gd name="T2" fmla="*/ 0 w 258"/>
              <a:gd name="T3" fmla="*/ 76 h 298"/>
              <a:gd name="T4" fmla="*/ 0 w 258"/>
              <a:gd name="T5" fmla="*/ 222 h 298"/>
              <a:gd name="T6" fmla="*/ 130 w 258"/>
              <a:gd name="T7" fmla="*/ 298 h 298"/>
              <a:gd name="T8" fmla="*/ 130 w 258"/>
              <a:gd name="T9" fmla="*/ 298 h 298"/>
              <a:gd name="T10" fmla="*/ 258 w 258"/>
              <a:gd name="T11" fmla="*/ 222 h 298"/>
              <a:gd name="T12" fmla="*/ 258 w 258"/>
              <a:gd name="T13" fmla="*/ 76 h 298"/>
              <a:gd name="T14" fmla="*/ 130 w 258"/>
              <a:gd name="T15" fmla="*/ 0 h 298"/>
              <a:gd name="T16" fmla="*/ 130 w 258"/>
              <a:gd name="T1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298">
                <a:moveTo>
                  <a:pt x="130" y="0"/>
                </a:moveTo>
                <a:lnTo>
                  <a:pt x="0" y="76"/>
                </a:lnTo>
                <a:lnTo>
                  <a:pt x="0" y="222"/>
                </a:lnTo>
                <a:lnTo>
                  <a:pt x="130" y="298"/>
                </a:lnTo>
                <a:lnTo>
                  <a:pt x="130" y="298"/>
                </a:lnTo>
                <a:lnTo>
                  <a:pt x="258" y="222"/>
                </a:lnTo>
                <a:lnTo>
                  <a:pt x="258" y="76"/>
                </a:lnTo>
                <a:lnTo>
                  <a:pt x="130" y="0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95"/>
          <p:cNvSpPr>
            <a:spLocks/>
          </p:cNvSpPr>
          <p:nvPr/>
        </p:nvSpPr>
        <p:spPr bwMode="auto">
          <a:xfrm>
            <a:off x="713644" y="2076204"/>
            <a:ext cx="233063" cy="269621"/>
          </a:xfrm>
          <a:custGeom>
            <a:avLst/>
            <a:gdLst>
              <a:gd name="T0" fmla="*/ 128 w 255"/>
              <a:gd name="T1" fmla="*/ 0 h 295"/>
              <a:gd name="T2" fmla="*/ 0 w 255"/>
              <a:gd name="T3" fmla="*/ 73 h 295"/>
              <a:gd name="T4" fmla="*/ 0 w 255"/>
              <a:gd name="T5" fmla="*/ 222 h 295"/>
              <a:gd name="T6" fmla="*/ 128 w 255"/>
              <a:gd name="T7" fmla="*/ 295 h 295"/>
              <a:gd name="T8" fmla="*/ 128 w 255"/>
              <a:gd name="T9" fmla="*/ 295 h 295"/>
              <a:gd name="T10" fmla="*/ 255 w 255"/>
              <a:gd name="T11" fmla="*/ 222 h 295"/>
              <a:gd name="T12" fmla="*/ 255 w 255"/>
              <a:gd name="T13" fmla="*/ 73 h 295"/>
              <a:gd name="T14" fmla="*/ 128 w 255"/>
              <a:gd name="T15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295">
                <a:moveTo>
                  <a:pt x="128" y="0"/>
                </a:moveTo>
                <a:lnTo>
                  <a:pt x="0" y="73"/>
                </a:lnTo>
                <a:lnTo>
                  <a:pt x="0" y="222"/>
                </a:lnTo>
                <a:lnTo>
                  <a:pt x="128" y="295"/>
                </a:lnTo>
                <a:lnTo>
                  <a:pt x="128" y="295"/>
                </a:lnTo>
                <a:lnTo>
                  <a:pt x="255" y="222"/>
                </a:lnTo>
                <a:lnTo>
                  <a:pt x="255" y="73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00"/>
          <p:cNvSpPr>
            <a:spLocks/>
          </p:cNvSpPr>
          <p:nvPr/>
        </p:nvSpPr>
        <p:spPr bwMode="auto">
          <a:xfrm>
            <a:off x="588430" y="2719640"/>
            <a:ext cx="235805" cy="271450"/>
          </a:xfrm>
          <a:custGeom>
            <a:avLst/>
            <a:gdLst>
              <a:gd name="T0" fmla="*/ 130 w 258"/>
              <a:gd name="T1" fmla="*/ 0 h 297"/>
              <a:gd name="T2" fmla="*/ 0 w 258"/>
              <a:gd name="T3" fmla="*/ 73 h 297"/>
              <a:gd name="T4" fmla="*/ 0 w 258"/>
              <a:gd name="T5" fmla="*/ 222 h 297"/>
              <a:gd name="T6" fmla="*/ 130 w 258"/>
              <a:gd name="T7" fmla="*/ 297 h 297"/>
              <a:gd name="T8" fmla="*/ 258 w 258"/>
              <a:gd name="T9" fmla="*/ 222 h 297"/>
              <a:gd name="T10" fmla="*/ 258 w 258"/>
              <a:gd name="T11" fmla="*/ 73 h 297"/>
              <a:gd name="T12" fmla="*/ 130 w 258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97">
                <a:moveTo>
                  <a:pt x="130" y="0"/>
                </a:moveTo>
                <a:lnTo>
                  <a:pt x="0" y="73"/>
                </a:lnTo>
                <a:lnTo>
                  <a:pt x="0" y="222"/>
                </a:lnTo>
                <a:lnTo>
                  <a:pt x="130" y="297"/>
                </a:lnTo>
                <a:lnTo>
                  <a:pt x="258" y="222"/>
                </a:lnTo>
                <a:lnTo>
                  <a:pt x="258" y="73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02"/>
          <p:cNvSpPr>
            <a:spLocks/>
          </p:cNvSpPr>
          <p:nvPr/>
        </p:nvSpPr>
        <p:spPr bwMode="auto">
          <a:xfrm>
            <a:off x="1456703" y="2078031"/>
            <a:ext cx="234891" cy="269622"/>
          </a:xfrm>
          <a:custGeom>
            <a:avLst/>
            <a:gdLst>
              <a:gd name="T0" fmla="*/ 257 w 257"/>
              <a:gd name="T1" fmla="*/ 73 h 295"/>
              <a:gd name="T2" fmla="*/ 257 w 257"/>
              <a:gd name="T3" fmla="*/ 222 h 295"/>
              <a:gd name="T4" fmla="*/ 130 w 257"/>
              <a:gd name="T5" fmla="*/ 295 h 295"/>
              <a:gd name="T6" fmla="*/ 0 w 257"/>
              <a:gd name="T7" fmla="*/ 222 h 295"/>
              <a:gd name="T8" fmla="*/ 0 w 257"/>
              <a:gd name="T9" fmla="*/ 73 h 295"/>
              <a:gd name="T10" fmla="*/ 130 w 257"/>
              <a:gd name="T11" fmla="*/ 0 h 295"/>
              <a:gd name="T12" fmla="*/ 257 w 257"/>
              <a:gd name="T13" fmla="*/ 73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5">
                <a:moveTo>
                  <a:pt x="257" y="73"/>
                </a:moveTo>
                <a:lnTo>
                  <a:pt x="257" y="222"/>
                </a:lnTo>
                <a:lnTo>
                  <a:pt x="130" y="295"/>
                </a:lnTo>
                <a:lnTo>
                  <a:pt x="0" y="222"/>
                </a:lnTo>
                <a:lnTo>
                  <a:pt x="0" y="73"/>
                </a:lnTo>
                <a:lnTo>
                  <a:pt x="130" y="0"/>
                </a:lnTo>
                <a:lnTo>
                  <a:pt x="257" y="73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103"/>
          <p:cNvSpPr>
            <a:spLocks/>
          </p:cNvSpPr>
          <p:nvPr/>
        </p:nvSpPr>
        <p:spPr bwMode="auto">
          <a:xfrm>
            <a:off x="1952989" y="2076204"/>
            <a:ext cx="234891" cy="269622"/>
          </a:xfrm>
          <a:custGeom>
            <a:avLst/>
            <a:gdLst>
              <a:gd name="T0" fmla="*/ 127 w 257"/>
              <a:gd name="T1" fmla="*/ 0 h 295"/>
              <a:gd name="T2" fmla="*/ 0 w 257"/>
              <a:gd name="T3" fmla="*/ 73 h 295"/>
              <a:gd name="T4" fmla="*/ 0 w 257"/>
              <a:gd name="T5" fmla="*/ 222 h 295"/>
              <a:gd name="T6" fmla="*/ 127 w 257"/>
              <a:gd name="T7" fmla="*/ 295 h 295"/>
              <a:gd name="T8" fmla="*/ 127 w 257"/>
              <a:gd name="T9" fmla="*/ 295 h 295"/>
              <a:gd name="T10" fmla="*/ 257 w 257"/>
              <a:gd name="T11" fmla="*/ 222 h 295"/>
              <a:gd name="T12" fmla="*/ 257 w 257"/>
              <a:gd name="T13" fmla="*/ 73 h 295"/>
              <a:gd name="T14" fmla="*/ 127 w 257"/>
              <a:gd name="T15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7" h="295">
                <a:moveTo>
                  <a:pt x="127" y="0"/>
                </a:moveTo>
                <a:lnTo>
                  <a:pt x="0" y="73"/>
                </a:lnTo>
                <a:lnTo>
                  <a:pt x="0" y="222"/>
                </a:lnTo>
                <a:lnTo>
                  <a:pt x="127" y="295"/>
                </a:lnTo>
                <a:lnTo>
                  <a:pt x="127" y="295"/>
                </a:lnTo>
                <a:lnTo>
                  <a:pt x="257" y="222"/>
                </a:lnTo>
                <a:lnTo>
                  <a:pt x="257" y="73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10"/>
          <p:cNvSpPr>
            <a:spLocks/>
          </p:cNvSpPr>
          <p:nvPr/>
        </p:nvSpPr>
        <p:spPr bwMode="auto">
          <a:xfrm>
            <a:off x="1084716" y="1860506"/>
            <a:ext cx="235804" cy="271450"/>
          </a:xfrm>
          <a:custGeom>
            <a:avLst/>
            <a:gdLst>
              <a:gd name="T0" fmla="*/ 128 w 258"/>
              <a:gd name="T1" fmla="*/ 0 h 297"/>
              <a:gd name="T2" fmla="*/ 0 w 258"/>
              <a:gd name="T3" fmla="*/ 75 h 297"/>
              <a:gd name="T4" fmla="*/ 0 w 258"/>
              <a:gd name="T5" fmla="*/ 222 h 297"/>
              <a:gd name="T6" fmla="*/ 128 w 258"/>
              <a:gd name="T7" fmla="*/ 297 h 297"/>
              <a:gd name="T8" fmla="*/ 258 w 258"/>
              <a:gd name="T9" fmla="*/ 222 h 297"/>
              <a:gd name="T10" fmla="*/ 258 w 258"/>
              <a:gd name="T11" fmla="*/ 75 h 297"/>
              <a:gd name="T12" fmla="*/ 128 w 258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97">
                <a:moveTo>
                  <a:pt x="128" y="0"/>
                </a:moveTo>
                <a:lnTo>
                  <a:pt x="0" y="75"/>
                </a:lnTo>
                <a:lnTo>
                  <a:pt x="0" y="222"/>
                </a:lnTo>
                <a:lnTo>
                  <a:pt x="128" y="297"/>
                </a:lnTo>
                <a:lnTo>
                  <a:pt x="258" y="222"/>
                </a:lnTo>
                <a:lnTo>
                  <a:pt x="258" y="75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113"/>
          <p:cNvSpPr>
            <a:spLocks/>
          </p:cNvSpPr>
          <p:nvPr/>
        </p:nvSpPr>
        <p:spPr bwMode="auto">
          <a:xfrm>
            <a:off x="1952989" y="2503028"/>
            <a:ext cx="234891" cy="272364"/>
          </a:xfrm>
          <a:custGeom>
            <a:avLst/>
            <a:gdLst>
              <a:gd name="T0" fmla="*/ 130 w 257"/>
              <a:gd name="T1" fmla="*/ 0 h 298"/>
              <a:gd name="T2" fmla="*/ 0 w 257"/>
              <a:gd name="T3" fmla="*/ 76 h 298"/>
              <a:gd name="T4" fmla="*/ 0 w 257"/>
              <a:gd name="T5" fmla="*/ 225 h 298"/>
              <a:gd name="T6" fmla="*/ 130 w 257"/>
              <a:gd name="T7" fmla="*/ 298 h 298"/>
              <a:gd name="T8" fmla="*/ 257 w 257"/>
              <a:gd name="T9" fmla="*/ 225 h 298"/>
              <a:gd name="T10" fmla="*/ 257 w 257"/>
              <a:gd name="T11" fmla="*/ 76 h 298"/>
              <a:gd name="T12" fmla="*/ 130 w 257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8">
                <a:moveTo>
                  <a:pt x="130" y="0"/>
                </a:moveTo>
                <a:lnTo>
                  <a:pt x="0" y="76"/>
                </a:lnTo>
                <a:lnTo>
                  <a:pt x="0" y="225"/>
                </a:lnTo>
                <a:lnTo>
                  <a:pt x="130" y="298"/>
                </a:lnTo>
                <a:lnTo>
                  <a:pt x="257" y="225"/>
                </a:lnTo>
                <a:lnTo>
                  <a:pt x="257" y="76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Freeform 114"/>
          <p:cNvSpPr>
            <a:spLocks/>
          </p:cNvSpPr>
          <p:nvPr/>
        </p:nvSpPr>
        <p:spPr bwMode="auto">
          <a:xfrm>
            <a:off x="1704389" y="2503028"/>
            <a:ext cx="235805" cy="272364"/>
          </a:xfrm>
          <a:custGeom>
            <a:avLst/>
            <a:gdLst>
              <a:gd name="T0" fmla="*/ 130 w 258"/>
              <a:gd name="T1" fmla="*/ 0 h 298"/>
              <a:gd name="T2" fmla="*/ 0 w 258"/>
              <a:gd name="T3" fmla="*/ 76 h 298"/>
              <a:gd name="T4" fmla="*/ 0 w 258"/>
              <a:gd name="T5" fmla="*/ 225 h 298"/>
              <a:gd name="T6" fmla="*/ 130 w 258"/>
              <a:gd name="T7" fmla="*/ 298 h 298"/>
              <a:gd name="T8" fmla="*/ 258 w 258"/>
              <a:gd name="T9" fmla="*/ 225 h 298"/>
              <a:gd name="T10" fmla="*/ 258 w 258"/>
              <a:gd name="T11" fmla="*/ 76 h 298"/>
              <a:gd name="T12" fmla="*/ 130 w 258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98">
                <a:moveTo>
                  <a:pt x="130" y="0"/>
                </a:moveTo>
                <a:lnTo>
                  <a:pt x="0" y="76"/>
                </a:lnTo>
                <a:lnTo>
                  <a:pt x="0" y="225"/>
                </a:lnTo>
                <a:lnTo>
                  <a:pt x="130" y="298"/>
                </a:lnTo>
                <a:lnTo>
                  <a:pt x="258" y="225"/>
                </a:lnTo>
                <a:lnTo>
                  <a:pt x="258" y="76"/>
                </a:lnTo>
                <a:lnTo>
                  <a:pt x="13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116"/>
          <p:cNvSpPr>
            <a:spLocks/>
          </p:cNvSpPr>
          <p:nvPr/>
        </p:nvSpPr>
        <p:spPr bwMode="auto">
          <a:xfrm>
            <a:off x="962244" y="2503028"/>
            <a:ext cx="234891" cy="272364"/>
          </a:xfrm>
          <a:custGeom>
            <a:avLst/>
            <a:gdLst>
              <a:gd name="T0" fmla="*/ 127 w 257"/>
              <a:gd name="T1" fmla="*/ 0 h 298"/>
              <a:gd name="T2" fmla="*/ 0 w 257"/>
              <a:gd name="T3" fmla="*/ 76 h 298"/>
              <a:gd name="T4" fmla="*/ 0 w 257"/>
              <a:gd name="T5" fmla="*/ 225 h 298"/>
              <a:gd name="T6" fmla="*/ 127 w 257"/>
              <a:gd name="T7" fmla="*/ 298 h 298"/>
              <a:gd name="T8" fmla="*/ 257 w 257"/>
              <a:gd name="T9" fmla="*/ 225 h 298"/>
              <a:gd name="T10" fmla="*/ 257 w 257"/>
              <a:gd name="T11" fmla="*/ 76 h 298"/>
              <a:gd name="T12" fmla="*/ 127 w 257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8">
                <a:moveTo>
                  <a:pt x="127" y="0"/>
                </a:moveTo>
                <a:lnTo>
                  <a:pt x="0" y="76"/>
                </a:lnTo>
                <a:lnTo>
                  <a:pt x="0" y="225"/>
                </a:lnTo>
                <a:lnTo>
                  <a:pt x="127" y="298"/>
                </a:lnTo>
                <a:lnTo>
                  <a:pt x="257" y="225"/>
                </a:lnTo>
                <a:lnTo>
                  <a:pt x="257" y="76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117"/>
          <p:cNvSpPr>
            <a:spLocks/>
          </p:cNvSpPr>
          <p:nvPr/>
        </p:nvSpPr>
        <p:spPr bwMode="auto">
          <a:xfrm>
            <a:off x="1333316" y="2721468"/>
            <a:ext cx="234891" cy="269622"/>
          </a:xfrm>
          <a:custGeom>
            <a:avLst/>
            <a:gdLst>
              <a:gd name="T0" fmla="*/ 128 w 257"/>
              <a:gd name="T1" fmla="*/ 0 h 295"/>
              <a:gd name="T2" fmla="*/ 0 w 257"/>
              <a:gd name="T3" fmla="*/ 73 h 295"/>
              <a:gd name="T4" fmla="*/ 0 w 257"/>
              <a:gd name="T5" fmla="*/ 222 h 295"/>
              <a:gd name="T6" fmla="*/ 128 w 257"/>
              <a:gd name="T7" fmla="*/ 295 h 295"/>
              <a:gd name="T8" fmla="*/ 257 w 257"/>
              <a:gd name="T9" fmla="*/ 222 h 295"/>
              <a:gd name="T10" fmla="*/ 257 w 257"/>
              <a:gd name="T11" fmla="*/ 73 h 295"/>
              <a:gd name="T12" fmla="*/ 128 w 257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5">
                <a:moveTo>
                  <a:pt x="128" y="0"/>
                </a:moveTo>
                <a:lnTo>
                  <a:pt x="0" y="73"/>
                </a:lnTo>
                <a:lnTo>
                  <a:pt x="0" y="222"/>
                </a:lnTo>
                <a:lnTo>
                  <a:pt x="128" y="295"/>
                </a:lnTo>
                <a:lnTo>
                  <a:pt x="257" y="222"/>
                </a:lnTo>
                <a:lnTo>
                  <a:pt x="257" y="73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118"/>
          <p:cNvSpPr>
            <a:spLocks/>
          </p:cNvSpPr>
          <p:nvPr/>
        </p:nvSpPr>
        <p:spPr bwMode="auto">
          <a:xfrm>
            <a:off x="1829603" y="2719640"/>
            <a:ext cx="233063" cy="271450"/>
          </a:xfrm>
          <a:custGeom>
            <a:avLst/>
            <a:gdLst>
              <a:gd name="T0" fmla="*/ 128 w 255"/>
              <a:gd name="T1" fmla="*/ 0 h 297"/>
              <a:gd name="T2" fmla="*/ 0 w 255"/>
              <a:gd name="T3" fmla="*/ 73 h 297"/>
              <a:gd name="T4" fmla="*/ 0 w 255"/>
              <a:gd name="T5" fmla="*/ 222 h 297"/>
              <a:gd name="T6" fmla="*/ 128 w 255"/>
              <a:gd name="T7" fmla="*/ 297 h 297"/>
              <a:gd name="T8" fmla="*/ 255 w 255"/>
              <a:gd name="T9" fmla="*/ 222 h 297"/>
              <a:gd name="T10" fmla="*/ 255 w 255"/>
              <a:gd name="T11" fmla="*/ 73 h 297"/>
              <a:gd name="T12" fmla="*/ 128 w 255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" h="297">
                <a:moveTo>
                  <a:pt x="128" y="0"/>
                </a:moveTo>
                <a:lnTo>
                  <a:pt x="0" y="73"/>
                </a:lnTo>
                <a:lnTo>
                  <a:pt x="0" y="222"/>
                </a:lnTo>
                <a:lnTo>
                  <a:pt x="128" y="297"/>
                </a:lnTo>
                <a:lnTo>
                  <a:pt x="255" y="222"/>
                </a:lnTo>
                <a:lnTo>
                  <a:pt x="255" y="73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119"/>
          <p:cNvSpPr>
            <a:spLocks/>
          </p:cNvSpPr>
          <p:nvPr/>
        </p:nvSpPr>
        <p:spPr bwMode="auto">
          <a:xfrm>
            <a:off x="1581917" y="2719640"/>
            <a:ext cx="233063" cy="269622"/>
          </a:xfrm>
          <a:custGeom>
            <a:avLst/>
            <a:gdLst>
              <a:gd name="T0" fmla="*/ 127 w 255"/>
              <a:gd name="T1" fmla="*/ 0 h 295"/>
              <a:gd name="T2" fmla="*/ 0 w 255"/>
              <a:gd name="T3" fmla="*/ 73 h 295"/>
              <a:gd name="T4" fmla="*/ 0 w 255"/>
              <a:gd name="T5" fmla="*/ 222 h 295"/>
              <a:gd name="T6" fmla="*/ 127 w 255"/>
              <a:gd name="T7" fmla="*/ 295 h 295"/>
              <a:gd name="T8" fmla="*/ 255 w 255"/>
              <a:gd name="T9" fmla="*/ 222 h 295"/>
              <a:gd name="T10" fmla="*/ 255 w 255"/>
              <a:gd name="T11" fmla="*/ 73 h 295"/>
              <a:gd name="T12" fmla="*/ 127 w 255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" h="295">
                <a:moveTo>
                  <a:pt x="127" y="0"/>
                </a:moveTo>
                <a:lnTo>
                  <a:pt x="0" y="73"/>
                </a:lnTo>
                <a:lnTo>
                  <a:pt x="0" y="222"/>
                </a:lnTo>
                <a:lnTo>
                  <a:pt x="127" y="295"/>
                </a:lnTo>
                <a:lnTo>
                  <a:pt x="255" y="222"/>
                </a:lnTo>
                <a:lnTo>
                  <a:pt x="255" y="73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22"/>
          <p:cNvSpPr>
            <a:spLocks/>
          </p:cNvSpPr>
          <p:nvPr/>
        </p:nvSpPr>
        <p:spPr bwMode="auto">
          <a:xfrm>
            <a:off x="1333316" y="2291901"/>
            <a:ext cx="234891" cy="269622"/>
          </a:xfrm>
          <a:custGeom>
            <a:avLst/>
            <a:gdLst>
              <a:gd name="T0" fmla="*/ 128 w 257"/>
              <a:gd name="T1" fmla="*/ 0 h 295"/>
              <a:gd name="T2" fmla="*/ 0 w 257"/>
              <a:gd name="T3" fmla="*/ 73 h 295"/>
              <a:gd name="T4" fmla="*/ 0 w 257"/>
              <a:gd name="T5" fmla="*/ 222 h 295"/>
              <a:gd name="T6" fmla="*/ 128 w 257"/>
              <a:gd name="T7" fmla="*/ 295 h 295"/>
              <a:gd name="T8" fmla="*/ 257 w 257"/>
              <a:gd name="T9" fmla="*/ 222 h 295"/>
              <a:gd name="T10" fmla="*/ 257 w 257"/>
              <a:gd name="T11" fmla="*/ 73 h 295"/>
              <a:gd name="T12" fmla="*/ 128 w 257"/>
              <a:gd name="T13" fmla="*/ 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7" h="295">
                <a:moveTo>
                  <a:pt x="128" y="0"/>
                </a:moveTo>
                <a:lnTo>
                  <a:pt x="0" y="73"/>
                </a:lnTo>
                <a:lnTo>
                  <a:pt x="0" y="222"/>
                </a:lnTo>
                <a:lnTo>
                  <a:pt x="128" y="295"/>
                </a:lnTo>
                <a:lnTo>
                  <a:pt x="257" y="222"/>
                </a:lnTo>
                <a:lnTo>
                  <a:pt x="257" y="73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123"/>
          <p:cNvSpPr>
            <a:spLocks/>
          </p:cNvSpPr>
          <p:nvPr/>
        </p:nvSpPr>
        <p:spPr bwMode="auto">
          <a:xfrm>
            <a:off x="1829603" y="2290073"/>
            <a:ext cx="233063" cy="271450"/>
          </a:xfrm>
          <a:custGeom>
            <a:avLst/>
            <a:gdLst>
              <a:gd name="T0" fmla="*/ 128 w 255"/>
              <a:gd name="T1" fmla="*/ 0 h 297"/>
              <a:gd name="T2" fmla="*/ 0 w 255"/>
              <a:gd name="T3" fmla="*/ 73 h 297"/>
              <a:gd name="T4" fmla="*/ 0 w 255"/>
              <a:gd name="T5" fmla="*/ 222 h 297"/>
              <a:gd name="T6" fmla="*/ 128 w 255"/>
              <a:gd name="T7" fmla="*/ 297 h 297"/>
              <a:gd name="T8" fmla="*/ 128 w 255"/>
              <a:gd name="T9" fmla="*/ 297 h 297"/>
              <a:gd name="T10" fmla="*/ 255 w 255"/>
              <a:gd name="T11" fmla="*/ 222 h 297"/>
              <a:gd name="T12" fmla="*/ 255 w 255"/>
              <a:gd name="T13" fmla="*/ 73 h 297"/>
              <a:gd name="T14" fmla="*/ 128 w 255"/>
              <a:gd name="T15" fmla="*/ 0 h 297"/>
              <a:gd name="T16" fmla="*/ 128 w 255"/>
              <a:gd name="T17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" h="297">
                <a:moveTo>
                  <a:pt x="128" y="0"/>
                </a:moveTo>
                <a:lnTo>
                  <a:pt x="0" y="73"/>
                </a:lnTo>
                <a:lnTo>
                  <a:pt x="0" y="222"/>
                </a:lnTo>
                <a:lnTo>
                  <a:pt x="128" y="297"/>
                </a:lnTo>
                <a:lnTo>
                  <a:pt x="128" y="297"/>
                </a:lnTo>
                <a:lnTo>
                  <a:pt x="255" y="222"/>
                </a:lnTo>
                <a:lnTo>
                  <a:pt x="255" y="73"/>
                </a:lnTo>
                <a:lnTo>
                  <a:pt x="128" y="0"/>
                </a:lnTo>
                <a:lnTo>
                  <a:pt x="128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124"/>
          <p:cNvSpPr>
            <a:spLocks/>
          </p:cNvSpPr>
          <p:nvPr/>
        </p:nvSpPr>
        <p:spPr bwMode="auto">
          <a:xfrm>
            <a:off x="1581917" y="2290073"/>
            <a:ext cx="233063" cy="271450"/>
          </a:xfrm>
          <a:custGeom>
            <a:avLst/>
            <a:gdLst>
              <a:gd name="T0" fmla="*/ 127 w 255"/>
              <a:gd name="T1" fmla="*/ 0 h 297"/>
              <a:gd name="T2" fmla="*/ 0 w 255"/>
              <a:gd name="T3" fmla="*/ 73 h 297"/>
              <a:gd name="T4" fmla="*/ 0 w 255"/>
              <a:gd name="T5" fmla="*/ 222 h 297"/>
              <a:gd name="T6" fmla="*/ 127 w 255"/>
              <a:gd name="T7" fmla="*/ 297 h 297"/>
              <a:gd name="T8" fmla="*/ 255 w 255"/>
              <a:gd name="T9" fmla="*/ 222 h 297"/>
              <a:gd name="T10" fmla="*/ 255 w 255"/>
              <a:gd name="T11" fmla="*/ 73 h 297"/>
              <a:gd name="T12" fmla="*/ 127 w 255"/>
              <a:gd name="T13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5" h="297">
                <a:moveTo>
                  <a:pt x="127" y="0"/>
                </a:moveTo>
                <a:lnTo>
                  <a:pt x="0" y="73"/>
                </a:lnTo>
                <a:lnTo>
                  <a:pt x="0" y="222"/>
                </a:lnTo>
                <a:lnTo>
                  <a:pt x="127" y="297"/>
                </a:lnTo>
                <a:lnTo>
                  <a:pt x="255" y="222"/>
                </a:lnTo>
                <a:lnTo>
                  <a:pt x="255" y="73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48"/>
          <p:cNvSpPr>
            <a:spLocks/>
          </p:cNvSpPr>
          <p:nvPr/>
        </p:nvSpPr>
        <p:spPr bwMode="auto">
          <a:xfrm>
            <a:off x="2326804" y="1860506"/>
            <a:ext cx="233063" cy="271450"/>
          </a:xfrm>
          <a:custGeom>
            <a:avLst/>
            <a:gdLst>
              <a:gd name="T0" fmla="*/ 127 w 255"/>
              <a:gd name="T1" fmla="*/ 0 h 297"/>
              <a:gd name="T2" fmla="*/ 0 w 255"/>
              <a:gd name="T3" fmla="*/ 75 h 297"/>
              <a:gd name="T4" fmla="*/ 0 w 255"/>
              <a:gd name="T5" fmla="*/ 222 h 297"/>
              <a:gd name="T6" fmla="*/ 127 w 255"/>
              <a:gd name="T7" fmla="*/ 297 h 297"/>
              <a:gd name="T8" fmla="*/ 127 w 255"/>
              <a:gd name="T9" fmla="*/ 297 h 297"/>
              <a:gd name="T10" fmla="*/ 255 w 255"/>
              <a:gd name="T11" fmla="*/ 222 h 297"/>
              <a:gd name="T12" fmla="*/ 255 w 255"/>
              <a:gd name="T13" fmla="*/ 75 h 297"/>
              <a:gd name="T14" fmla="*/ 127 w 255"/>
              <a:gd name="T15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297">
                <a:moveTo>
                  <a:pt x="127" y="0"/>
                </a:moveTo>
                <a:lnTo>
                  <a:pt x="0" y="75"/>
                </a:lnTo>
                <a:lnTo>
                  <a:pt x="0" y="222"/>
                </a:lnTo>
                <a:lnTo>
                  <a:pt x="127" y="297"/>
                </a:lnTo>
                <a:lnTo>
                  <a:pt x="127" y="297"/>
                </a:lnTo>
                <a:lnTo>
                  <a:pt x="255" y="222"/>
                </a:lnTo>
                <a:lnTo>
                  <a:pt x="255" y="75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48"/>
          <p:cNvSpPr>
            <a:spLocks/>
          </p:cNvSpPr>
          <p:nvPr/>
        </p:nvSpPr>
        <p:spPr bwMode="auto">
          <a:xfrm>
            <a:off x="2568119" y="1860506"/>
            <a:ext cx="233063" cy="271450"/>
          </a:xfrm>
          <a:custGeom>
            <a:avLst/>
            <a:gdLst>
              <a:gd name="T0" fmla="*/ 127 w 255"/>
              <a:gd name="T1" fmla="*/ 0 h 297"/>
              <a:gd name="T2" fmla="*/ 0 w 255"/>
              <a:gd name="T3" fmla="*/ 75 h 297"/>
              <a:gd name="T4" fmla="*/ 0 w 255"/>
              <a:gd name="T5" fmla="*/ 222 h 297"/>
              <a:gd name="T6" fmla="*/ 127 w 255"/>
              <a:gd name="T7" fmla="*/ 297 h 297"/>
              <a:gd name="T8" fmla="*/ 127 w 255"/>
              <a:gd name="T9" fmla="*/ 297 h 297"/>
              <a:gd name="T10" fmla="*/ 255 w 255"/>
              <a:gd name="T11" fmla="*/ 222 h 297"/>
              <a:gd name="T12" fmla="*/ 255 w 255"/>
              <a:gd name="T13" fmla="*/ 75 h 297"/>
              <a:gd name="T14" fmla="*/ 127 w 255"/>
              <a:gd name="T15" fmla="*/ 0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5" h="297">
                <a:moveTo>
                  <a:pt x="127" y="0"/>
                </a:moveTo>
                <a:lnTo>
                  <a:pt x="0" y="75"/>
                </a:lnTo>
                <a:lnTo>
                  <a:pt x="0" y="222"/>
                </a:lnTo>
                <a:lnTo>
                  <a:pt x="127" y="297"/>
                </a:lnTo>
                <a:lnTo>
                  <a:pt x="127" y="297"/>
                </a:lnTo>
                <a:lnTo>
                  <a:pt x="255" y="222"/>
                </a:lnTo>
                <a:lnTo>
                  <a:pt x="255" y="75"/>
                </a:lnTo>
                <a:lnTo>
                  <a:pt x="1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43"/>
          <p:cNvSpPr>
            <a:spLocks/>
          </p:cNvSpPr>
          <p:nvPr/>
        </p:nvSpPr>
        <p:spPr bwMode="auto">
          <a:xfrm>
            <a:off x="2060305" y="1935025"/>
            <a:ext cx="1475149" cy="1703855"/>
          </a:xfrm>
          <a:custGeom>
            <a:avLst/>
            <a:gdLst>
              <a:gd name="T0" fmla="*/ 258 w 258"/>
              <a:gd name="T1" fmla="*/ 73 h 298"/>
              <a:gd name="T2" fmla="*/ 258 w 258"/>
              <a:gd name="T3" fmla="*/ 222 h 298"/>
              <a:gd name="T4" fmla="*/ 130 w 258"/>
              <a:gd name="T5" fmla="*/ 298 h 298"/>
              <a:gd name="T6" fmla="*/ 0 w 258"/>
              <a:gd name="T7" fmla="*/ 222 h 298"/>
              <a:gd name="T8" fmla="*/ 0 w 258"/>
              <a:gd name="T9" fmla="*/ 73 h 298"/>
              <a:gd name="T10" fmla="*/ 130 w 258"/>
              <a:gd name="T11" fmla="*/ 0 h 298"/>
              <a:gd name="T12" fmla="*/ 258 w 258"/>
              <a:gd name="T13" fmla="*/ 73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98">
                <a:moveTo>
                  <a:pt x="258" y="73"/>
                </a:moveTo>
                <a:lnTo>
                  <a:pt x="258" y="222"/>
                </a:lnTo>
                <a:lnTo>
                  <a:pt x="130" y="298"/>
                </a:lnTo>
                <a:lnTo>
                  <a:pt x="0" y="222"/>
                </a:lnTo>
                <a:lnTo>
                  <a:pt x="0" y="73"/>
                </a:lnTo>
                <a:lnTo>
                  <a:pt x="130" y="0"/>
                </a:lnTo>
                <a:lnTo>
                  <a:pt x="258" y="73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6" name="Title 4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Open Source Innovation Meets Enterprise Strength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349" y="2095146"/>
            <a:ext cx="662004" cy="9088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70433" y="3004040"/>
            <a:ext cx="148549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b="1" dirty="0" smtClean="0">
                <a:solidFill>
                  <a:schemeClr val="accent1"/>
                </a:solidFill>
                <a:latin typeface="+mj-lt"/>
                <a:ea typeface="Georgia" charset="0"/>
                <a:cs typeface="Georgia" charset="0"/>
              </a:rPr>
              <a:t>Jenkins OSS</a:t>
            </a:r>
            <a:endParaRPr lang="en-US" sz="1400" b="1" dirty="0">
              <a:solidFill>
                <a:schemeClr val="accent1"/>
              </a:solidFill>
              <a:latin typeface="+mj-lt"/>
              <a:ea typeface="Georgia" charset="0"/>
              <a:cs typeface="Georgia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96449" y="983343"/>
            <a:ext cx="2210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+mj-lt"/>
              </a:rPr>
              <a:t>Community Powered </a:t>
            </a:r>
          </a:p>
          <a:p>
            <a:pPr algn="ctr"/>
            <a:r>
              <a:rPr lang="en-US" dirty="0" smtClean="0">
                <a:solidFill>
                  <a:schemeClr val="accent1"/>
                </a:solidFill>
                <a:latin typeface="+mj-lt"/>
              </a:rPr>
              <a:t>DevOps Innovation 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546431" y="1006079"/>
            <a:ext cx="369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+mj-lt"/>
              </a:rPr>
              <a:t>Jenkins for the Enterprise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30" name="Rectangle 429"/>
          <p:cNvSpPr/>
          <p:nvPr/>
        </p:nvSpPr>
        <p:spPr>
          <a:xfrm>
            <a:off x="4546432" y="1374329"/>
            <a:ext cx="3692769" cy="2703258"/>
          </a:xfrm>
          <a:prstGeom prst="rect">
            <a:avLst/>
          </a:prstGeom>
          <a:noFill/>
          <a:ln w="127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1" name="Picture 4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2836" y="1499562"/>
            <a:ext cx="1664331" cy="713285"/>
          </a:xfrm>
          <a:prstGeom prst="rect">
            <a:avLst/>
          </a:prstGeom>
        </p:spPr>
      </p:pic>
      <p:sp>
        <p:nvSpPr>
          <p:cNvPr id="432" name="TextBox 431"/>
          <p:cNvSpPr txBox="1"/>
          <p:nvPr/>
        </p:nvSpPr>
        <p:spPr>
          <a:xfrm>
            <a:off x="5878977" y="1771134"/>
            <a:ext cx="2512918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PT Sans" charset="-52"/>
                <a:cs typeface="PT Sans" charset="-52"/>
              </a:rPr>
              <a:t>Jenkins Platform</a:t>
            </a:r>
          </a:p>
        </p:txBody>
      </p:sp>
      <p:sp>
        <p:nvSpPr>
          <p:cNvPr id="434" name="Rectangle 433"/>
          <p:cNvSpPr/>
          <p:nvPr/>
        </p:nvSpPr>
        <p:spPr>
          <a:xfrm>
            <a:off x="4546431" y="4058311"/>
            <a:ext cx="3692769" cy="17167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692836" y="2247545"/>
            <a:ext cx="1241404" cy="1485407"/>
            <a:chOff x="8107310" y="2893330"/>
            <a:chExt cx="1241404" cy="1485407"/>
          </a:xfrm>
        </p:grpSpPr>
        <p:pic>
          <p:nvPicPr>
            <p:cNvPr id="9218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4189432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1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4004272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2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819115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3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633958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4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448801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5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263644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6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078487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2893330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" name="Group 308"/>
          <p:cNvGrpSpPr/>
          <p:nvPr/>
        </p:nvGrpSpPr>
        <p:grpSpPr>
          <a:xfrm>
            <a:off x="5767101" y="2360288"/>
            <a:ext cx="1241404" cy="1485407"/>
            <a:chOff x="8107310" y="2893330"/>
            <a:chExt cx="1241404" cy="1485407"/>
          </a:xfrm>
        </p:grpSpPr>
        <p:pic>
          <p:nvPicPr>
            <p:cNvPr id="310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4189432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4004272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2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819115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3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633958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448801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263644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078487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2893330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8" name="Group 317"/>
          <p:cNvGrpSpPr/>
          <p:nvPr/>
        </p:nvGrpSpPr>
        <p:grpSpPr>
          <a:xfrm>
            <a:off x="6841365" y="2473032"/>
            <a:ext cx="1241404" cy="1485407"/>
            <a:chOff x="8107310" y="2893330"/>
            <a:chExt cx="1241404" cy="1485407"/>
          </a:xfrm>
        </p:grpSpPr>
        <p:pic>
          <p:nvPicPr>
            <p:cNvPr id="319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4189432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0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4004272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1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819115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2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633958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3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448801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4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263644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5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3078487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6" name="Picture 2" descr="W:\Inprogress\CloudBees MASTER\17084 CloudBees Jenkins for Enterprise PPT\powerpoint\flattened-art\Cloudbees-Jenkins-Platform-Graphic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10" y="2893330"/>
              <a:ext cx="1241404" cy="18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55752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77190" y="893350"/>
            <a:ext cx="8489365" cy="3268492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  <a:alpha val="50000"/>
            </a:schemeClr>
          </a:solidFill>
          <a:ln w="1270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/>
          <a:lstStyle/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44" name="AutoShape 4"/>
          <p:cNvSpPr>
            <a:spLocks noChangeAspect="1" noChangeArrowheads="1" noTextEdit="1"/>
          </p:cNvSpPr>
          <p:nvPr/>
        </p:nvSpPr>
        <p:spPr bwMode="auto">
          <a:xfrm>
            <a:off x="-8189526" y="1475861"/>
            <a:ext cx="6274080" cy="54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5752" y="4330248"/>
            <a:ext cx="5022984" cy="293157"/>
            <a:chOff x="2049999" y="4679945"/>
            <a:chExt cx="5022984" cy="293157"/>
          </a:xfrm>
        </p:grpSpPr>
        <p:sp>
          <p:nvSpPr>
            <p:cNvPr id="284" name="Rectangle 283"/>
            <p:cNvSpPr/>
            <p:nvPr/>
          </p:nvSpPr>
          <p:spPr>
            <a:xfrm>
              <a:off x="2049999" y="4679945"/>
              <a:ext cx="2468880" cy="29315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400" dirty="0" smtClean="0"/>
                <a:t>Platinum Support</a:t>
              </a:r>
              <a:endParaRPr lang="en-US" sz="1400" dirty="0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4604103" y="4679945"/>
              <a:ext cx="2468880" cy="2931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1400" dirty="0" smtClean="0"/>
                <a:t>Gold Support</a:t>
              </a:r>
              <a:endParaRPr lang="en-US" sz="1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9157" y="1059159"/>
            <a:ext cx="5022984" cy="2895388"/>
            <a:chOff x="2049999" y="1376105"/>
            <a:chExt cx="5022984" cy="2895388"/>
          </a:xfrm>
        </p:grpSpPr>
        <p:sp>
          <p:nvSpPr>
            <p:cNvPr id="11" name="Rounded Rectangle 10"/>
            <p:cNvSpPr/>
            <p:nvPr/>
          </p:nvSpPr>
          <p:spPr>
            <a:xfrm>
              <a:off x="2049999" y="1376105"/>
              <a:ext cx="5022984" cy="289538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12700"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/>
            <a:lstStyle/>
            <a:p>
              <a:r>
                <a:rPr lang="en-US" b="1" dirty="0">
                  <a:solidFill>
                    <a:schemeClr val="accent1"/>
                  </a:solidFill>
                </a:rPr>
                <a:t>Enterprise Edition</a:t>
              </a: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2144931" y="1956426"/>
              <a:ext cx="4833120" cy="1785423"/>
            </a:xfrm>
            <a:prstGeom prst="rect">
              <a:avLst/>
            </a:prstGeom>
            <a:ln w="6350">
              <a:solidFill>
                <a:srgbClr val="82B8E0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 anchorCtr="0"/>
            <a:lstStyle/>
            <a:p>
              <a:pPr algn="l"/>
              <a:endParaRPr lang="en-US" sz="1200" b="1" dirty="0">
                <a:solidFill>
                  <a:srgbClr val="4C91C0"/>
                </a:solidFill>
                <a:latin typeface="+mn-lt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144931" y="3821325"/>
              <a:ext cx="4833120" cy="386821"/>
              <a:chOff x="3442760" y="2989527"/>
              <a:chExt cx="4833120" cy="386821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3442760" y="2989527"/>
                <a:ext cx="4833120" cy="386821"/>
              </a:xfrm>
              <a:prstGeom prst="roundRect">
                <a:avLst>
                  <a:gd name="adj" fmla="val 0"/>
                </a:avLst>
              </a:prstGeom>
              <a:ln w="6350">
                <a:solidFill>
                  <a:srgbClr val="82B8E0"/>
                </a:solidFill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 anchorCtr="0"/>
              <a:lstStyle/>
              <a:p>
                <a:pPr algn="l"/>
                <a:r>
                  <a:rPr lang="en-US" sz="1200" b="1" dirty="0" smtClean="0">
                    <a:solidFill>
                      <a:srgbClr val="4C91C0"/>
                    </a:solidFill>
                  </a:rPr>
                  <a:t>Cloud/Container Support</a:t>
                </a:r>
                <a:endParaRPr lang="en-US" sz="1200" b="1" dirty="0">
                  <a:solidFill>
                    <a:srgbClr val="4C91C0"/>
                  </a:solidFill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93159" y="3055873"/>
                <a:ext cx="281301" cy="258616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79883" y="3050066"/>
                <a:ext cx="771558" cy="258626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56938" y="3115573"/>
                <a:ext cx="780469" cy="171492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49972" y="3129519"/>
                <a:ext cx="522681" cy="157546"/>
              </a:xfrm>
              <a:prstGeom prst="rect">
                <a:avLst/>
              </a:prstGeom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2049999" y="1691090"/>
              <a:ext cx="5022984" cy="237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ln>
                    <a:solidFill>
                      <a:srgbClr val="C6E9F9">
                        <a:alpha val="0"/>
                      </a:srgbClr>
                    </a:solidFill>
                    <a:miter lim="800000"/>
                  </a:ln>
                  <a:solidFill>
                    <a:schemeClr val="tx2"/>
                  </a:solidFill>
                  <a:latin typeface="+mj-lt"/>
                </a:rPr>
                <a:t>Support and features for running Jenkins @ enterprise scale</a:t>
              </a:r>
              <a:endParaRPr lang="en-US" sz="1050" dirty="0">
                <a:ln>
                  <a:solidFill>
                    <a:srgbClr val="C6E9F9">
                      <a:alpha val="0"/>
                    </a:srgbClr>
                  </a:solidFill>
                  <a:miter lim="800000"/>
                </a:ln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 bwMode="auto">
          <a:xfrm>
            <a:off x="6120993" y="991729"/>
            <a:ext cx="2136710" cy="617976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n-lt"/>
              </a:rPr>
              <a:t>Private SaaS Edition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371788" y="1722070"/>
            <a:ext cx="1980847" cy="139455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marL="285750" indent="-285750" algn="l">
              <a:spcBef>
                <a:spcPts val="0"/>
              </a:spcBef>
              <a:buFont typeface="Wingdings" charset="2"/>
              <a:buChar char="ü"/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Self-Service</a:t>
            </a:r>
          </a:p>
          <a:p>
            <a:pPr marL="285750" indent="-285750" algn="l">
              <a:spcBef>
                <a:spcPts val="0"/>
              </a:spcBef>
              <a:buFont typeface="Wingdings" charset="2"/>
              <a:buChar char="ü"/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Docker-based</a:t>
            </a:r>
          </a:p>
          <a:p>
            <a:pPr marL="285750" indent="-285750" algn="l">
              <a:spcBef>
                <a:spcPts val="0"/>
              </a:spcBef>
              <a:buFont typeface="Wingdings" charset="2"/>
              <a:buChar char="ü"/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Elastic &amp; Resilient</a:t>
            </a:r>
          </a:p>
          <a:p>
            <a:pPr marL="285750" indent="-285750" algn="l">
              <a:spcBef>
                <a:spcPts val="0"/>
              </a:spcBef>
              <a:buFont typeface="Wingdings" charset="2"/>
              <a:buChar char="ü"/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Private Cloud</a:t>
            </a:r>
          </a:p>
          <a:p>
            <a:pPr marL="285750" indent="-285750" algn="l">
              <a:spcBef>
                <a:spcPts val="0"/>
              </a:spcBef>
              <a:buFont typeface="Wingdings" charset="2"/>
              <a:buChar char="ü"/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Analytics</a:t>
            </a:r>
          </a:p>
          <a:p>
            <a:pPr marL="285750" indent="-285750" algn="l">
              <a:spcBef>
                <a:spcPts val="0"/>
              </a:spcBef>
              <a:buFont typeface="Wingdings" charset="2"/>
              <a:buChar char="ü"/>
            </a:pPr>
            <a:r>
              <a:rPr lang="en-US" dirty="0" smtClean="0">
                <a:solidFill>
                  <a:schemeClr val="tx2"/>
                </a:solidFill>
                <a:latin typeface="+mn-lt"/>
              </a:rPr>
              <a:t>Shared Resources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004" y="3249374"/>
            <a:ext cx="1385455" cy="4262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938" y="3691195"/>
            <a:ext cx="724361" cy="3018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404" y="3176443"/>
            <a:ext cx="890237" cy="8902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721" y="1705166"/>
            <a:ext cx="3089546" cy="1699069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accent1"/>
                </a:solidFill>
              </a:rPr>
              <a:t>CloudBees Jenkins Platform Editions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709980"/>
            <a:ext cx="5886450" cy="49969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Jenkins World 2016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2685719" y="3914775"/>
            <a:ext cx="4332249" cy="68580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CB3725"/>
                </a:solidFill>
              </a:rPr>
              <a:t>Learn more and register now!</a:t>
            </a:r>
          </a:p>
          <a:p>
            <a:pPr algn="ctr"/>
            <a:r>
              <a:rPr lang="en-US" b="1" dirty="0" err="1"/>
              <a:t>www.jenkinsworld.com</a:t>
            </a:r>
            <a:endParaRPr lang="en-US" b="1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990725" y="1445419"/>
            <a:ext cx="6000750" cy="642938"/>
          </a:xfrm>
          <a:prstGeom prst="rect">
            <a:avLst/>
          </a:prstGeom>
        </p:spPr>
        <p:txBody>
          <a:bodyPr/>
          <a:lstStyle>
            <a:lvl1pPr marL="169863" indent="-169863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742950" indent="-28575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b="0" i="0" kern="120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2pPr>
            <a:lvl3pPr marL="1143000" indent="-228600" algn="l" defTabSz="457200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800" b="0" i="0" kern="120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PT Sans"/>
                <a:ea typeface="MS PGothic" panose="020B0600070205080204" pitchFamily="34" charset="-128"/>
                <a:cs typeface="PT 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PT Sans"/>
                <a:ea typeface="MS PGothic" panose="020B0600070205080204" pitchFamily="34" charset="-128"/>
                <a:cs typeface="PT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The event for everything Jenkins: </a:t>
            </a:r>
          </a:p>
          <a:p>
            <a:pPr marL="0" indent="0">
              <a:buNone/>
            </a:pPr>
            <a:r>
              <a:rPr lang="en-US" sz="2400" b="1" dirty="0"/>
              <a:t>community, CloudBees and ecosystem.</a:t>
            </a:r>
          </a:p>
          <a:p>
            <a:pPr marL="257175" indent="-257175">
              <a:buFont typeface="Arial" charset="0"/>
              <a:buChar char="•"/>
            </a:pPr>
            <a:r>
              <a:rPr lang="en-US" sz="2400" dirty="0"/>
              <a:t>Santa Clara Convention Center</a:t>
            </a:r>
          </a:p>
          <a:p>
            <a:pPr marL="257175" indent="-257175">
              <a:buFont typeface="Arial" charset="0"/>
              <a:buChar char="•"/>
            </a:pPr>
            <a:r>
              <a:rPr lang="en-US" sz="2400" dirty="0"/>
              <a:t>September 13-15, 2016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3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Setup-8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361" y="1754663"/>
            <a:ext cx="4764427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Arial"/>
                <a:cs typeface="Arial"/>
              </a:rPr>
              <a:t>Thank you!</a:t>
            </a:r>
          </a:p>
          <a:p>
            <a:pPr>
              <a:lnSpc>
                <a:spcPts val="52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rial"/>
                <a:cs typeface="Arial"/>
              </a:rPr>
              <a:t>@apemberton</a:t>
            </a:r>
            <a:endParaRPr lang="en-US" sz="3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30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Friction?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An example: </a:t>
            </a:r>
            <a:r>
              <a:rPr lang="en-US" sz="2400" b="1" dirty="0" smtClean="0"/>
              <a:t>Software Configuration Management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324" y="2410850"/>
            <a:ext cx="780087" cy="780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2816" y="2397761"/>
            <a:ext cx="629491" cy="869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712" y="2410849"/>
            <a:ext cx="806267" cy="80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162" y="2343298"/>
            <a:ext cx="890101" cy="8901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95" y="2276838"/>
            <a:ext cx="956561" cy="9565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0015" y="2407777"/>
            <a:ext cx="887904" cy="7611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384" y="2397761"/>
            <a:ext cx="954293" cy="9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7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907161" y="2252315"/>
            <a:ext cx="3255790" cy="108517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Friction?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An example: </a:t>
            </a:r>
            <a:r>
              <a:rPr lang="en-US" sz="2400" b="1" dirty="0" smtClean="0"/>
              <a:t>Software Configuration Management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324" y="2410850"/>
            <a:ext cx="780087" cy="780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2816" y="2397761"/>
            <a:ext cx="629491" cy="869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712" y="2410849"/>
            <a:ext cx="806267" cy="80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162" y="2343298"/>
            <a:ext cx="890101" cy="8901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95" y="2276838"/>
            <a:ext cx="956561" cy="9565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0015" y="2407777"/>
            <a:ext cx="887904" cy="7611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384" y="2397761"/>
            <a:ext cx="954293" cy="9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1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907161" y="2252315"/>
            <a:ext cx="3255790" cy="108517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Friction?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An example: </a:t>
            </a:r>
            <a:r>
              <a:rPr lang="en-US" sz="2400" b="1" dirty="0" smtClean="0"/>
              <a:t>Software Configuration Management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324" y="2410850"/>
            <a:ext cx="780087" cy="780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2816" y="2397761"/>
            <a:ext cx="629491" cy="869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712" y="2410849"/>
            <a:ext cx="806267" cy="806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162" y="2343298"/>
            <a:ext cx="890101" cy="8901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384" y="2397761"/>
            <a:ext cx="954293" cy="9397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5356" y="2397761"/>
            <a:ext cx="783160" cy="783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15" y="2370030"/>
            <a:ext cx="887904" cy="8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1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907161" y="2255264"/>
            <a:ext cx="3255790" cy="108517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 sz="10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712" y="2413798"/>
            <a:ext cx="806267" cy="8062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162" y="2346247"/>
            <a:ext cx="890101" cy="8901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384" y="2400710"/>
            <a:ext cx="954293" cy="939724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907161" y="2251582"/>
            <a:ext cx="3255790" cy="108517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sz="105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204" y="2433487"/>
            <a:ext cx="869303" cy="719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Docker’s</a:t>
            </a:r>
            <a:r>
              <a:rPr lang="en-US" dirty="0" smtClean="0"/>
              <a:t>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An example: </a:t>
            </a:r>
            <a:r>
              <a:rPr lang="en-US" sz="2400" b="1" dirty="0" smtClean="0"/>
              <a:t>Software Configuration Management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324" y="2410850"/>
            <a:ext cx="780087" cy="780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2816" y="2397761"/>
            <a:ext cx="629491" cy="8690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95" y="2276838"/>
            <a:ext cx="956561" cy="9565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0015" y="2407777"/>
            <a:ext cx="887904" cy="7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907161" y="2255264"/>
            <a:ext cx="3255790" cy="108517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 sz="10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712" y="2413798"/>
            <a:ext cx="806267" cy="8062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162" y="2346247"/>
            <a:ext cx="890101" cy="8901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384" y="2400710"/>
            <a:ext cx="954293" cy="939724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907161" y="2251582"/>
            <a:ext cx="3255790" cy="108517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sz="105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204" y="2433487"/>
            <a:ext cx="869303" cy="719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Docker’s</a:t>
            </a:r>
            <a:r>
              <a:rPr lang="en-US" dirty="0" smtClean="0"/>
              <a:t>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An example: </a:t>
            </a:r>
            <a:r>
              <a:rPr lang="en-US" sz="2400" b="1" dirty="0" smtClean="0"/>
              <a:t>Software Configuration Management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0324" y="2410850"/>
            <a:ext cx="780087" cy="780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2816" y="2397761"/>
            <a:ext cx="629491" cy="8690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091" y="2386524"/>
            <a:ext cx="804413" cy="8044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56" y="2471587"/>
            <a:ext cx="804413" cy="80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5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873" y="-88780"/>
            <a:ext cx="9945511" cy="5593985"/>
          </a:xfrm>
          <a:prstGeom prst="rect">
            <a:avLst/>
          </a:prstGeom>
        </p:spPr>
      </p:pic>
      <p:pic>
        <p:nvPicPr>
          <p:cNvPr id="4" name="Picture 3" descr="PPT Setup-4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708" y="186459"/>
            <a:ext cx="7560434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3800" b="1" dirty="0" smtClean="0">
                <a:solidFill>
                  <a:schemeClr val="bg1"/>
                </a:solidFill>
                <a:latin typeface="Arial"/>
                <a:cs typeface="Arial"/>
              </a:rPr>
              <a:t>Reduce Friction</a:t>
            </a:r>
            <a:endParaRPr lang="en-US" sz="38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3262" y="3704692"/>
            <a:ext cx="440815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Docker </a:t>
            </a:r>
            <a:r>
              <a:rPr lang="en-US" sz="2200" dirty="0" smtClean="0">
                <a:solidFill>
                  <a:schemeClr val="bg1"/>
                </a:solidFill>
              </a:rPr>
              <a:t>&amp; Jenkins have massive potential </a:t>
            </a:r>
            <a:r>
              <a:rPr lang="en-US" sz="2200" dirty="0">
                <a:solidFill>
                  <a:schemeClr val="bg1"/>
                </a:solidFill>
              </a:rPr>
              <a:t>to </a:t>
            </a:r>
            <a:r>
              <a:rPr lang="en-US" sz="2200" dirty="0" smtClean="0">
                <a:solidFill>
                  <a:schemeClr val="bg1"/>
                </a:solidFill>
              </a:rPr>
              <a:t>reduce </a:t>
            </a:r>
            <a:r>
              <a:rPr lang="en-US" sz="2200" dirty="0">
                <a:solidFill>
                  <a:schemeClr val="bg1"/>
                </a:solidFill>
              </a:rPr>
              <a:t>DevOps Friction</a:t>
            </a:r>
          </a:p>
        </p:txBody>
      </p:sp>
    </p:spTree>
    <p:extLst>
      <p:ext uri="{BB962C8B-B14F-4D97-AF65-F5344CB8AC3E}">
        <p14:creationId xmlns:p14="http://schemas.microsoft.com/office/powerpoint/2010/main" val="57995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Setup-7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0"/>
            <a:ext cx="9135879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616" y="1471853"/>
            <a:ext cx="6837990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3600" b="1" i="1" dirty="0" smtClean="0">
                <a:solidFill>
                  <a:srgbClr val="2299FF"/>
                </a:solidFill>
                <a:latin typeface="Arial"/>
                <a:cs typeface="Arial"/>
              </a:rPr>
              <a:t>“Using Docker to run Jenkins build agents is ideal.”</a:t>
            </a:r>
            <a:endParaRPr lang="en-US" sz="3600" b="1" i="1" dirty="0">
              <a:solidFill>
                <a:srgbClr val="2299FF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6060" y="2706011"/>
            <a:ext cx="2824787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— 				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2896" y="3032073"/>
            <a:ext cx="1281531" cy="2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667</TotalTime>
  <Words>682</Words>
  <Application>Microsoft Macintosh PowerPoint</Application>
  <PresentationFormat>On-screen Show (16:9)</PresentationFormat>
  <Paragraphs>145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Andale Mono</vt:lpstr>
      <vt:lpstr>Arial</vt:lpstr>
      <vt:lpstr>Avenir Book</vt:lpstr>
      <vt:lpstr>Calibri</vt:lpstr>
      <vt:lpstr>Georgia</vt:lpstr>
      <vt:lpstr>PT Sans</vt:lpstr>
      <vt:lpstr>Trebuchet MS</vt:lpstr>
      <vt:lpstr>Wingdings</vt:lpstr>
      <vt:lpstr>Office Theme</vt:lpstr>
      <vt:lpstr>PowerPoint Presentation</vt:lpstr>
      <vt:lpstr>PowerPoint Presentation</vt:lpstr>
      <vt:lpstr>What Friction?</vt:lpstr>
      <vt:lpstr>What Friction?</vt:lpstr>
      <vt:lpstr>What Friction?</vt:lpstr>
      <vt:lpstr>Docker’s Potential</vt:lpstr>
      <vt:lpstr>Docker’s Potential</vt:lpstr>
      <vt:lpstr>PowerPoint Presentation</vt:lpstr>
      <vt:lpstr>PowerPoint Presentation</vt:lpstr>
      <vt:lpstr>Better Together. But How?</vt:lpstr>
      <vt:lpstr>PowerPoint Presentation</vt:lpstr>
      <vt:lpstr>PowerPoint Presentation</vt:lpstr>
      <vt:lpstr>PowerPoint Presentation</vt:lpstr>
      <vt:lpstr>PowerPoint Presentation</vt:lpstr>
      <vt:lpstr>Better Together. But How?</vt:lpstr>
      <vt:lpstr>PowerPoint Presentation</vt:lpstr>
      <vt:lpstr>Docker Cloud</vt:lpstr>
      <vt:lpstr>PowerPoint Presentation</vt:lpstr>
      <vt:lpstr>Docker Traceability</vt:lpstr>
      <vt:lpstr>Docker Traceability</vt:lpstr>
      <vt:lpstr>PowerPoint Presentation</vt:lpstr>
      <vt:lpstr>PowerPoint Presentation</vt:lpstr>
      <vt:lpstr>PowerPoint Presentation</vt:lpstr>
      <vt:lpstr>Jenkins Pipeline + Docker</vt:lpstr>
      <vt:lpstr>Open Source Innovation Meets Enterprise Strength</vt:lpstr>
      <vt:lpstr>CloudBees Jenkins Platform Editions</vt:lpstr>
      <vt:lpstr>Jenkins World 2016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Andy Pemberton</cp:lastModifiedBy>
  <cp:revision>97</cp:revision>
  <dcterms:created xsi:type="dcterms:W3CDTF">2010-04-12T23:12:02Z</dcterms:created>
  <dcterms:modified xsi:type="dcterms:W3CDTF">2016-06-20T01:27:33Z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